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5"/>
  </p:notesMasterIdLst>
  <p:sldIdLst>
    <p:sldId id="266" r:id="rId2"/>
    <p:sldId id="256" r:id="rId3"/>
    <p:sldId id="257" r:id="rId4"/>
    <p:sldId id="258" r:id="rId5"/>
    <p:sldId id="262" r:id="rId6"/>
    <p:sldId id="259" r:id="rId7"/>
    <p:sldId id="263" r:id="rId8"/>
    <p:sldId id="260" r:id="rId9"/>
    <p:sldId id="264" r:id="rId10"/>
    <p:sldId id="261" r:id="rId11"/>
    <p:sldId id="265" r:id="rId12"/>
    <p:sldId id="267" r:id="rId13"/>
    <p:sldId id="8597" r:id="rId14"/>
    <p:sldId id="300" r:id="rId15"/>
    <p:sldId id="269" r:id="rId16"/>
    <p:sldId id="8590" r:id="rId17"/>
    <p:sldId id="8591" r:id="rId18"/>
    <p:sldId id="8592" r:id="rId19"/>
    <p:sldId id="8533" r:id="rId20"/>
    <p:sldId id="8523" r:id="rId21"/>
    <p:sldId id="8593" r:id="rId22"/>
    <p:sldId id="8594" r:id="rId23"/>
    <p:sldId id="85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F8A9E1-B4B4-4DF4-A48D-408BBBD5AC2F}" v="1" dt="2020-05-11T08:49:35.4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94660"/>
  </p:normalViewPr>
  <p:slideViewPr>
    <p:cSldViewPr snapToGrid="0">
      <p:cViewPr varScale="1">
        <p:scale>
          <a:sx n="60" d="100"/>
          <a:sy n="60" d="100"/>
        </p:scale>
        <p:origin x="83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A Nakib" userId="408536f7-555d-42f0-9aad-0301298dec88" providerId="ADAL" clId="{27F8A9E1-B4B4-4DF4-A48D-408BBBD5AC2F}"/>
    <pc:docChg chg="modSld">
      <pc:chgData name="M A Nakib" userId="408536f7-555d-42f0-9aad-0301298dec88" providerId="ADAL" clId="{27F8A9E1-B4B4-4DF4-A48D-408BBBD5AC2F}" dt="2020-05-11T08:49:38.583" v="9" actId="20577"/>
      <pc:docMkLst>
        <pc:docMk/>
      </pc:docMkLst>
      <pc:sldChg chg="addSp modSp">
        <pc:chgData name="M A Nakib" userId="408536f7-555d-42f0-9aad-0301298dec88" providerId="ADAL" clId="{27F8A9E1-B4B4-4DF4-A48D-408BBBD5AC2F}" dt="2020-05-11T08:49:38.583" v="9" actId="20577"/>
        <pc:sldMkLst>
          <pc:docMk/>
          <pc:sldMk cId="3595830374" sldId="266"/>
        </pc:sldMkLst>
        <pc:spChg chg="add mod">
          <ac:chgData name="M A Nakib" userId="408536f7-555d-42f0-9aad-0301298dec88" providerId="ADAL" clId="{27F8A9E1-B4B4-4DF4-A48D-408BBBD5AC2F}" dt="2020-05-11T08:49:38.583" v="9" actId="20577"/>
          <ac:spMkLst>
            <pc:docMk/>
            <pc:sldMk cId="3595830374" sldId="266"/>
            <ac:spMk id="4" creationId="{B575D89C-1F55-4AA4-8587-94D1BEE61EDB}"/>
          </ac:spMkLst>
        </pc:spChg>
      </pc:sldChg>
    </pc:docChg>
  </pc:docChgLst>
  <pc:docChgLst>
    <pc:chgData name="M A Nakib" userId="408536f7-555d-42f0-9aad-0301298dec88" providerId="ADAL" clId="{1C74D637-7619-4BC7-B29E-0ECBB6BFA49C}"/>
    <pc:docChg chg="custSel addSld delSld modSld">
      <pc:chgData name="M A Nakib" userId="408536f7-555d-42f0-9aad-0301298dec88" providerId="ADAL" clId="{1C74D637-7619-4BC7-B29E-0ECBB6BFA49C}" dt="2020-04-04T05:13:06.008" v="15" actId="2696"/>
      <pc:docMkLst>
        <pc:docMk/>
      </pc:docMkLst>
      <pc:sldChg chg="del">
        <pc:chgData name="M A Nakib" userId="408536f7-555d-42f0-9aad-0301298dec88" providerId="ADAL" clId="{1C74D637-7619-4BC7-B29E-0ECBB6BFA49C}" dt="2020-04-04T05:13:06.008" v="15" actId="2696"/>
        <pc:sldMkLst>
          <pc:docMk/>
          <pc:sldMk cId="3107522545" sldId="268"/>
        </pc:sldMkLst>
      </pc:sldChg>
      <pc:sldChg chg="add">
        <pc:chgData name="M A Nakib" userId="408536f7-555d-42f0-9aad-0301298dec88" providerId="ADAL" clId="{1C74D637-7619-4BC7-B29E-0ECBB6BFA49C}" dt="2020-04-04T05:08:53.799" v="12"/>
        <pc:sldMkLst>
          <pc:docMk/>
          <pc:sldMk cId="3616274244" sldId="300"/>
        </pc:sldMkLst>
      </pc:sldChg>
      <pc:sldChg chg="addSp delSp modSp add del">
        <pc:chgData name="M A Nakib" userId="408536f7-555d-42f0-9aad-0301298dec88" providerId="ADAL" clId="{1C74D637-7619-4BC7-B29E-0ECBB6BFA49C}" dt="2020-04-04T05:09:00.344" v="14"/>
        <pc:sldMkLst>
          <pc:docMk/>
          <pc:sldMk cId="450697888" sldId="8596"/>
        </pc:sldMkLst>
        <pc:spChg chg="add mod">
          <ac:chgData name="M A Nakib" userId="408536f7-555d-42f0-9aad-0301298dec88" providerId="ADAL" clId="{1C74D637-7619-4BC7-B29E-0ECBB6BFA49C}" dt="2020-04-04T05:07:17.788" v="2" actId="1076"/>
          <ac:spMkLst>
            <pc:docMk/>
            <pc:sldMk cId="450697888" sldId="8596"/>
            <ac:spMk id="4" creationId="{FEB47892-D19E-4120-948A-B5D5F168CA94}"/>
          </ac:spMkLst>
        </pc:spChg>
        <pc:spChg chg="add del">
          <ac:chgData name="M A Nakib" userId="408536f7-555d-42f0-9aad-0301298dec88" providerId="ADAL" clId="{1C74D637-7619-4BC7-B29E-0ECBB6BFA49C}" dt="2020-04-04T05:07:46.205" v="6" actId="478"/>
          <ac:spMkLst>
            <pc:docMk/>
            <pc:sldMk cId="450697888" sldId="8596"/>
            <ac:spMk id="6" creationId="{5F2807AE-FFB6-4B88-8057-83560D08BD06}"/>
          </ac:spMkLst>
        </pc:spChg>
        <pc:spChg chg="add mod">
          <ac:chgData name="M A Nakib" userId="408536f7-555d-42f0-9aad-0301298dec88" providerId="ADAL" clId="{1C74D637-7619-4BC7-B29E-0ECBB6BFA49C}" dt="2020-04-04T05:07:55.527" v="8" actId="1076"/>
          <ac:spMkLst>
            <pc:docMk/>
            <pc:sldMk cId="450697888" sldId="8596"/>
            <ac:spMk id="8" creationId="{4AFAD35D-8F4C-4D1F-9D27-FE2CCBAA2407}"/>
          </ac:spMkLst>
        </pc:spChg>
        <pc:graphicFrameChg chg="add del mod">
          <ac:chgData name="M A Nakib" userId="408536f7-555d-42f0-9aad-0301298dec88" providerId="ADAL" clId="{1C74D637-7619-4BC7-B29E-0ECBB6BFA49C}" dt="2020-04-04T05:07:40.584" v="4" actId="478"/>
          <ac:graphicFrameMkLst>
            <pc:docMk/>
            <pc:sldMk cId="450697888" sldId="8596"/>
            <ac:graphicFrameMk id="5" creationId="{FF1B770E-7B0F-4468-B7FE-E379EE69148E}"/>
          </ac:graphicFrameMkLst>
        </pc:graphicFrameChg>
        <pc:graphicFrameChg chg="add del">
          <ac:chgData name="M A Nakib" userId="408536f7-555d-42f0-9aad-0301298dec88" providerId="ADAL" clId="{1C74D637-7619-4BC7-B29E-0ECBB6BFA49C}" dt="2020-04-04T05:07:46.205" v="6" actId="478"/>
          <ac:graphicFrameMkLst>
            <pc:docMk/>
            <pc:sldMk cId="450697888" sldId="8596"/>
            <ac:graphicFrameMk id="7" creationId="{50D3818A-25A1-4FB0-8041-230A40202F8C}"/>
          </ac:graphicFrameMkLst>
        </pc:graphicFrameChg>
        <pc:graphicFrameChg chg="add mod">
          <ac:chgData name="M A Nakib" userId="408536f7-555d-42f0-9aad-0301298dec88" providerId="ADAL" clId="{1C74D637-7619-4BC7-B29E-0ECBB6BFA49C}" dt="2020-04-04T05:09:00.344" v="14"/>
          <ac:graphicFrameMkLst>
            <pc:docMk/>
            <pc:sldMk cId="450697888" sldId="8596"/>
            <ac:graphicFrameMk id="9" creationId="{6C66426A-8622-48F1-B8D0-F1EF9114AA07}"/>
          </ac:graphicFrameMkLst>
        </pc:graphicFrameChg>
      </pc:sldChg>
      <pc:sldChg chg="add">
        <pc:chgData name="M A Nakib" userId="408536f7-555d-42f0-9aad-0301298dec88" providerId="ADAL" clId="{1C74D637-7619-4BC7-B29E-0ECBB6BFA49C}" dt="2020-04-04T05:08:43.854" v="11"/>
        <pc:sldMkLst>
          <pc:docMk/>
          <pc:sldMk cId="348487371" sldId="85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68F22-484A-4AA9-90CB-4C28CA25D11F}" type="datetimeFigureOut">
              <a:rPr lang="en-US" smtClean="0"/>
              <a:t>5/11/2020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A3848-323F-4639-B50F-7D13AFBCF7B3}" type="slidenum">
              <a:rPr lang="en-US" smtClean="0"/>
              <a:t>‹#›</a:t>
            </a:fld>
            <a:endParaRPr lang="en-US"/>
          </a:p>
        </p:txBody>
      </p:sp>
    </p:spTree>
    <p:extLst>
      <p:ext uri="{BB962C8B-B14F-4D97-AF65-F5344CB8AC3E}">
        <p14:creationId xmlns:p14="http://schemas.microsoft.com/office/powerpoint/2010/main" val="106085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200" dirty="0">
                <a:solidFill>
                  <a:schemeClr val="tx1"/>
                </a:solidFill>
                <a:effectLst/>
                <a:latin typeface="+mn-lt"/>
                <a:ea typeface="+mn-ea"/>
                <a:cs typeface="+mn-cs"/>
              </a:rPr>
              <a:t>Virtualization helps companies address specific business needs: </a:t>
            </a:r>
          </a:p>
          <a:p>
            <a:pPr marL="285750" indent="-285750">
              <a:lnSpc>
                <a:spcPct val="107000"/>
              </a:lnSpc>
              <a:spcAft>
                <a:spcPts val="800"/>
              </a:spcAft>
              <a:buFont typeface="Arial" panose="020B0604020202020204" pitchFamily="34" charset="0"/>
              <a:buChar char="•"/>
            </a:pPr>
            <a:r>
              <a:rPr lang="en-US" sz="1200" kern="1200" dirty="0">
                <a:solidFill>
                  <a:schemeClr val="tx1"/>
                </a:solidFill>
                <a:effectLst/>
                <a:latin typeface="+mn-lt"/>
                <a:ea typeface="+mn-ea"/>
                <a:cs typeface="+mn-cs"/>
              </a:rPr>
              <a:t>More secure access to data/organizational resources</a:t>
            </a:r>
          </a:p>
          <a:p>
            <a:pPr marL="285750" indent="-285750">
              <a:lnSpc>
                <a:spcPct val="107000"/>
              </a:lnSpc>
              <a:spcAft>
                <a:spcPts val="800"/>
              </a:spcAft>
              <a:buFont typeface="Arial" panose="020B0604020202020204" pitchFamily="34" charset="0"/>
              <a:buChar char="•"/>
            </a:pPr>
            <a:r>
              <a:rPr lang="en-US" sz="1200" kern="1200" dirty="0">
                <a:solidFill>
                  <a:schemeClr val="tx1"/>
                </a:solidFill>
                <a:effectLst/>
                <a:latin typeface="+mn-lt"/>
                <a:ea typeface="+mn-ea"/>
                <a:cs typeface="+mn-cs"/>
              </a:rPr>
              <a:t>Compliance with industry regulations (i.e. FSI, healthcare, government)</a:t>
            </a:r>
          </a:p>
          <a:p>
            <a:pPr marL="285750" indent="-285750">
              <a:lnSpc>
                <a:spcPct val="107000"/>
              </a:lnSpc>
              <a:spcAft>
                <a:spcPts val="800"/>
              </a:spcAft>
              <a:buFont typeface="Arial" panose="020B0604020202020204" pitchFamily="34" charset="0"/>
              <a:buChar char="•"/>
            </a:pPr>
            <a:r>
              <a:rPr lang="en-US" sz="1200" kern="1200" dirty="0">
                <a:solidFill>
                  <a:schemeClr val="tx1"/>
                </a:solidFill>
                <a:effectLst/>
                <a:latin typeface="+mn-lt"/>
                <a:ea typeface="+mn-ea"/>
                <a:cs typeface="+mn-cs"/>
              </a:rPr>
              <a:t>An increasingly elastic workforce (i.e. mergers/acquisitions, short-term employees, contractor/partner access)</a:t>
            </a:r>
          </a:p>
          <a:p>
            <a:pPr marL="285750" indent="-285750">
              <a:lnSpc>
                <a:spcPct val="107000"/>
              </a:lnSpc>
              <a:spcAft>
                <a:spcPts val="800"/>
              </a:spcAft>
              <a:buFont typeface="Arial" panose="020B0604020202020204" pitchFamily="34" charset="0"/>
              <a:buChar char="•"/>
            </a:pPr>
            <a:r>
              <a:rPr lang="en-US" sz="1200" kern="1200" dirty="0">
                <a:solidFill>
                  <a:schemeClr val="tx1"/>
                </a:solidFill>
                <a:effectLst/>
                <a:latin typeface="+mn-lt"/>
                <a:ea typeface="+mn-ea"/>
                <a:cs typeface="+mn-cs"/>
              </a:rPr>
              <a:t>Employee-specific needs (i.e. BYOD or mobile staff, call centers, branch workers)</a:t>
            </a:r>
          </a:p>
          <a:p>
            <a:pPr marL="285750" indent="-285750">
              <a:lnSpc>
                <a:spcPct val="107000"/>
              </a:lnSpc>
              <a:spcAft>
                <a:spcPts val="800"/>
              </a:spcAft>
              <a:buFont typeface="Arial" panose="020B0604020202020204" pitchFamily="34" charset="0"/>
              <a:buChar char="•"/>
            </a:pPr>
            <a:r>
              <a:rPr lang="en-US" sz="1200" kern="1200" dirty="0">
                <a:solidFill>
                  <a:schemeClr val="tx1"/>
                </a:solidFill>
                <a:effectLst/>
                <a:latin typeface="+mn-lt"/>
                <a:ea typeface="+mn-ea"/>
                <a:cs typeface="+mn-cs"/>
              </a:rPr>
              <a:t>Specialized workloads (i.e. design/engineering, legacy apps, software dev test)</a:t>
            </a:r>
          </a:p>
          <a:p>
            <a:pPr marL="285750" indent="-285750">
              <a:lnSpc>
                <a:spcPct val="107000"/>
              </a:lnSpc>
              <a:spcAft>
                <a:spcPts val="800"/>
              </a:spcAft>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Windows Virtual Desktop helps: </a:t>
            </a:r>
          </a:p>
          <a:p>
            <a:pPr marL="285750" indent="-285750">
              <a:buFont typeface="Arial" panose="020B0604020202020204" pitchFamily="34" charset="0"/>
              <a:buChar char="•"/>
            </a:pPr>
            <a:r>
              <a:rPr lang="en-US" sz="1200" kern="1200" dirty="0">
                <a:solidFill>
                  <a:schemeClr val="tx1"/>
                </a:solidFill>
                <a:effectLst/>
                <a:latin typeface="+mn-lt"/>
                <a:ea typeface="+mn-ea"/>
                <a:cs typeface="+mn-cs"/>
              </a:rPr>
              <a:t>Employees stay as productive with a virtualized experience on a PC, phone, tablet, or browser as they are with a physical PC sitting right in front of them</a:t>
            </a:r>
          </a:p>
          <a:p>
            <a:pPr marL="285750" indent="-285750">
              <a:buFont typeface="Arial" panose="020B0604020202020204" pitchFamily="34" charset="0"/>
              <a:buChar char="•"/>
            </a:pPr>
            <a:r>
              <a:rPr lang="en-US" sz="1200" kern="1200" dirty="0">
                <a:solidFill>
                  <a:schemeClr val="tx1"/>
                </a:solidFill>
                <a:effectLst/>
                <a:latin typeface="+mn-lt"/>
                <a:ea typeface="+mn-ea"/>
                <a:cs typeface="+mn-cs"/>
              </a:rPr>
              <a:t>Simplify management, provisioning, and access to corporate data and apps</a:t>
            </a:r>
          </a:p>
          <a:p>
            <a:pPr marL="285750" indent="-285750">
              <a:buFont typeface="Arial" panose="020B0604020202020204" pitchFamily="34" charset="0"/>
              <a:buChar char="•"/>
            </a:pPr>
            <a:r>
              <a:rPr lang="en-US" sz="1200" kern="1200" dirty="0">
                <a:solidFill>
                  <a:schemeClr val="tx1"/>
                </a:solidFill>
                <a:effectLst/>
                <a:latin typeface="+mn-lt"/>
                <a:ea typeface="+mn-ea"/>
                <a:cs typeface="+mn-cs"/>
              </a:rPr>
              <a:t>Support customers as they migrate to the cloud </a:t>
            </a:r>
          </a:p>
          <a:p>
            <a:pPr marL="285750" indent="-285750">
              <a:buFont typeface="Arial" panose="020B0604020202020204" pitchFamily="34" charset="0"/>
              <a:buChar char="•"/>
            </a:pPr>
            <a:r>
              <a:rPr lang="en-US" sz="1200" kern="1200" dirty="0">
                <a:solidFill>
                  <a:schemeClr val="tx1"/>
                </a:solidFill>
                <a:effectLst/>
                <a:latin typeface="+mn-lt"/>
                <a:ea typeface="+mn-ea"/>
                <a:cs typeface="+mn-cs"/>
              </a:rPr>
              <a:t>Reduce the costs and resources associated with managing on-premises infrastructure</a:t>
            </a:r>
          </a:p>
          <a:p>
            <a:pPr marL="285750" indent="-285750">
              <a:buFont typeface="Arial" panose="020B0604020202020204" pitchFamily="34" charset="0"/>
              <a:buChar char="•"/>
            </a:pPr>
            <a:r>
              <a:rPr lang="en-US" sz="1200" kern="1200" dirty="0">
                <a:solidFill>
                  <a:schemeClr val="tx1"/>
                </a:solidFill>
                <a:effectLst/>
                <a:latin typeface="+mn-lt"/>
                <a:ea typeface="+mn-ea"/>
                <a:cs typeface="+mn-cs"/>
              </a:rPr>
              <a:t>Empower IT to transform the workplace </a:t>
            </a:r>
          </a:p>
          <a:p>
            <a:endParaRPr lang="en-US" dirty="0"/>
          </a:p>
        </p:txBody>
      </p:sp>
      <p:sp>
        <p:nvSpPr>
          <p:cNvPr id="4" name="Slide Number Placeholder 3"/>
          <p:cNvSpPr>
            <a:spLocks noGrp="1"/>
          </p:cNvSpPr>
          <p:nvPr>
            <p:ph type="sldNum" sz="quarter" idx="5"/>
          </p:nvPr>
        </p:nvSpPr>
        <p:spPr/>
        <p:txBody>
          <a:bodyPr/>
          <a:lstStyle/>
          <a:p>
            <a:fld id="{52FA3848-323F-4639-B50F-7D13AFBCF7B3}" type="slidenum">
              <a:rPr lang="en-US" smtClean="0"/>
              <a:t>2</a:t>
            </a:fld>
            <a:endParaRPr lang="en-US"/>
          </a:p>
        </p:txBody>
      </p:sp>
    </p:spTree>
    <p:extLst>
      <p:ext uri="{BB962C8B-B14F-4D97-AF65-F5344CB8AC3E}">
        <p14:creationId xmlns:p14="http://schemas.microsoft.com/office/powerpoint/2010/main" val="188075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a:t>
            </a:r>
            <a:r>
              <a:rPr lang="en-US" sz="1600" dirty="0"/>
              <a:t>multi-session</a:t>
            </a:r>
            <a:r>
              <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 edition.</a:t>
            </a:r>
          </a:p>
          <a:p>
            <a:endParaRPr lang="en-US" dirty="0"/>
          </a:p>
        </p:txBody>
      </p:sp>
      <p:sp>
        <p:nvSpPr>
          <p:cNvPr id="4" name="Slide Number Placeholder 3"/>
          <p:cNvSpPr>
            <a:spLocks noGrp="1"/>
          </p:cNvSpPr>
          <p:nvPr>
            <p:ph type="sldNum" sz="quarter" idx="5"/>
          </p:nvPr>
        </p:nvSpPr>
        <p:spPr/>
        <p:txBody>
          <a:bodyPr/>
          <a:lstStyle/>
          <a:p>
            <a:fld id="{52FA3848-323F-4639-B50F-7D13AFBCF7B3}" type="slidenum">
              <a:rPr lang="en-US" smtClean="0"/>
              <a:t>3</a:t>
            </a:fld>
            <a:endParaRPr lang="en-US"/>
          </a:p>
        </p:txBody>
      </p:sp>
    </p:spTree>
    <p:extLst>
      <p:ext uri="{BB962C8B-B14F-4D97-AF65-F5344CB8AC3E}">
        <p14:creationId xmlns:p14="http://schemas.microsoft.com/office/powerpoint/2010/main" val="1412179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DISCUSSED LIMITATIONS SERVER, TAKING BEST OF TWO. </a:t>
            </a:r>
          </a:p>
          <a:p>
            <a:r>
              <a:rPr lang="en-US" dirty="0"/>
              <a:t>WIN7 ESU, ONLY PAY FOR AZURE CONSUMPTION. </a:t>
            </a:r>
          </a:p>
          <a:p>
            <a:r>
              <a:rPr lang="en-US" dirty="0"/>
              <a:t>AZURE, SCALE IN MINUTES</a:t>
            </a:r>
          </a:p>
          <a:p>
            <a:r>
              <a:rPr lang="en-US" dirty="0"/>
              <a:t>FULL DESKTOP/APPS (other cloud providers don’t provide this)</a:t>
            </a:r>
          </a:p>
          <a:p>
            <a:r>
              <a:rPr lang="en-US" dirty="0"/>
              <a:t>CONDITIONAL ACCESS, INTUNE.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gradFill>
                <a:gsLst>
                  <a:gs pos="2917">
                    <a:schemeClr val="tx1"/>
                  </a:gs>
                  <a:gs pos="30000">
                    <a:schemeClr val="tx1"/>
                  </a:gs>
                </a:gsLst>
                <a:lin ang="5400000" scaled="0"/>
              </a:gra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gradFill>
                  <a:gsLst>
                    <a:gs pos="2917">
                      <a:schemeClr val="tx1"/>
                    </a:gs>
                    <a:gs pos="30000">
                      <a:schemeClr val="tx1"/>
                    </a:gs>
                  </a:gsLst>
                  <a:lin ang="5400000" scaled="0"/>
                </a:gradFill>
              </a:rPr>
              <a:t>Lets take a look at the high level architecture.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gradFill>
                <a:gsLst>
                  <a:gs pos="2917">
                    <a:schemeClr val="tx1"/>
                  </a:gs>
                  <a:gs pos="30000">
                    <a:schemeClr val="tx1"/>
                  </a:gs>
                </a:gsLst>
                <a:lin ang="5400000" scaled="0"/>
              </a:gradFill>
            </a:endParaRPr>
          </a:p>
          <a:p>
            <a:endParaRPr lang="en-US" dirty="0"/>
          </a:p>
          <a:p>
            <a:endParaRPr lang="en-US" dirty="0"/>
          </a:p>
        </p:txBody>
      </p:sp>
      <p:sp>
        <p:nvSpPr>
          <p:cNvPr id="4" name="Slide Number Placeholder 3"/>
          <p:cNvSpPr>
            <a:spLocks noGrp="1"/>
          </p:cNvSpPr>
          <p:nvPr>
            <p:ph type="sldNum" sz="quarter" idx="5"/>
          </p:nvPr>
        </p:nvSpPr>
        <p:spPr/>
        <p:txBody>
          <a:bodyPr/>
          <a:lstStyle/>
          <a:p>
            <a:fld id="{52FA3848-323F-4639-B50F-7D13AFBCF7B3}" type="slidenum">
              <a:rPr lang="en-US" smtClean="0"/>
              <a:t>4</a:t>
            </a:fld>
            <a:endParaRPr lang="en-US"/>
          </a:p>
        </p:txBody>
      </p:sp>
    </p:spTree>
    <p:extLst>
      <p:ext uri="{BB962C8B-B14F-4D97-AF65-F5344CB8AC3E}">
        <p14:creationId xmlns:p14="http://schemas.microsoft.com/office/powerpoint/2010/main" val="3652445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t>Prerequisites needed to deploy WVD:</a:t>
            </a:r>
          </a:p>
          <a:p>
            <a:pPr marL="285750" indent="-285750">
              <a:lnSpc>
                <a:spcPct val="107000"/>
              </a:lnSpc>
              <a:spcAft>
                <a:spcPts val="800"/>
              </a:spcAft>
              <a:buFont typeface="Arial" panose="020B0604020202020204" pitchFamily="34" charset="0"/>
              <a:buChar char="•"/>
            </a:pPr>
            <a:r>
              <a:rPr lang="en-US" dirty="0"/>
              <a:t>Azure Subscription – Deploy virtual machines, network resources, and all the items you typically need to spin up a VM</a:t>
            </a:r>
          </a:p>
          <a:p>
            <a:pPr marL="285750" indent="-285750">
              <a:lnSpc>
                <a:spcPct val="107000"/>
              </a:lnSpc>
              <a:spcAft>
                <a:spcPts val="800"/>
              </a:spcAft>
              <a:buFont typeface="Arial" panose="020B0604020202020204" pitchFamily="34" charset="0"/>
              <a:buChar char="•"/>
            </a:pPr>
            <a:r>
              <a:rPr lang="en-US" dirty="0"/>
              <a:t>Azure Active Directory – If using O365, Intune, or other Microsoft cloud service, that means you already have this. If not, there is tons of documentation that describes how to set up Azure AD. </a:t>
            </a:r>
          </a:p>
          <a:p>
            <a:pPr marL="285750" indent="-285750">
              <a:lnSpc>
                <a:spcPct val="107000"/>
              </a:lnSpc>
              <a:spcAft>
                <a:spcPts val="800"/>
              </a:spcAft>
              <a:buFont typeface="Arial" panose="020B0604020202020204" pitchFamily="34" charset="0"/>
              <a:buChar char="•"/>
            </a:pPr>
            <a:r>
              <a:rPr lang="en-US" dirty="0"/>
              <a:t>Determine your identity strategy (AD, ADDS) - more on this in the next slides. </a:t>
            </a:r>
          </a:p>
          <a:p>
            <a:pPr marL="285750" indent="-285750">
              <a:lnSpc>
                <a:spcPct val="107000"/>
              </a:lnSpc>
              <a:spcAft>
                <a:spcPts val="800"/>
              </a:spcAft>
              <a:buFont typeface="Arial" panose="020B0604020202020204" pitchFamily="34" charset="0"/>
              <a:buChar char="•"/>
            </a:pPr>
            <a:r>
              <a:rPr lang="en-US" dirty="0"/>
              <a:t>All associated Azure resources – Tip: ensure these are deployed in same region. Not requirement but helpful. </a:t>
            </a:r>
          </a:p>
          <a:p>
            <a:pPr marL="285750" indent="-285750">
              <a:lnSpc>
                <a:spcPct val="107000"/>
              </a:lnSpc>
              <a:spcAft>
                <a:spcPts val="800"/>
              </a:spcAft>
              <a:buFont typeface="Arial" panose="020B0604020202020204" pitchFamily="34" charset="0"/>
              <a:buChar char="•"/>
            </a:pPr>
            <a:r>
              <a:rPr lang="en-US" dirty="0"/>
              <a:t>Required credentials – more info on this in the next slides. </a:t>
            </a:r>
          </a:p>
          <a:p>
            <a:pPr marL="285750" indent="-285750">
              <a:lnSpc>
                <a:spcPct val="107000"/>
              </a:lnSpc>
              <a:spcAft>
                <a:spcPts val="800"/>
              </a:spcAft>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2FA3848-323F-4639-B50F-7D13AFBCF7B3}" type="slidenum">
              <a:rPr lang="en-US" smtClean="0"/>
              <a:t>6</a:t>
            </a:fld>
            <a:endParaRPr lang="en-US"/>
          </a:p>
        </p:txBody>
      </p:sp>
    </p:spTree>
    <p:extLst>
      <p:ext uri="{BB962C8B-B14F-4D97-AF65-F5344CB8AC3E}">
        <p14:creationId xmlns:p14="http://schemas.microsoft.com/office/powerpoint/2010/main" val="17336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base">
              <a:buFont typeface="Arial" panose="020B0604020202020204" pitchFamily="34" charset="0"/>
              <a:buChar char="•"/>
            </a:pPr>
            <a:r>
              <a:rPr lang="en-US" sz="1224" b="0" i="0" u="none" strike="noStrike" kern="1200" dirty="0">
                <a:solidFill>
                  <a:schemeClr val="tx1"/>
                </a:solidFill>
                <a:effectLst/>
                <a:latin typeface="+mn-lt"/>
                <a:ea typeface="+mn-ea"/>
                <a:cs typeface="+mn-cs"/>
              </a:rPr>
              <a:t>Azure AD</a:t>
            </a:r>
          </a:p>
          <a:p>
            <a:pPr marL="285750" indent="-285750" rtl="0" fontAlgn="base">
              <a:buFont typeface="Arial" panose="020B0604020202020204" pitchFamily="34" charset="0"/>
              <a:buChar char="•"/>
            </a:pPr>
            <a:r>
              <a:rPr lang="en-US" sz="1224" b="0" i="0" u="none" strike="noStrike" kern="1200" dirty="0">
                <a:solidFill>
                  <a:schemeClr val="tx1"/>
                </a:solidFill>
                <a:effectLst/>
                <a:latin typeface="+mn-lt"/>
                <a:ea typeface="+mn-ea"/>
                <a:cs typeface="+mn-cs"/>
              </a:rPr>
              <a:t>Azure AD Domain Services</a:t>
            </a:r>
            <a:r>
              <a:rPr lang="en-US" sz="1224" b="0" i="0" kern="1200" dirty="0">
                <a:solidFill>
                  <a:schemeClr val="tx1"/>
                </a:solidFill>
                <a:effectLst/>
                <a:latin typeface="+mn-lt"/>
                <a:ea typeface="+mn-ea"/>
                <a:cs typeface="+mn-cs"/>
              </a:rPr>
              <a:t>​</a:t>
            </a:r>
          </a:p>
          <a:p>
            <a:pPr marL="752094" lvl="1" indent="-285750" rtl="0" fontAlgn="base">
              <a:buFont typeface="Arial" panose="020B0604020202020204" pitchFamily="34" charset="0"/>
              <a:buChar char="•"/>
            </a:pPr>
            <a:r>
              <a:rPr lang="en-US" sz="1224" b="0" i="0" u="none" strike="noStrike" kern="1200" dirty="0">
                <a:solidFill>
                  <a:schemeClr val="tx1"/>
                </a:solidFill>
                <a:effectLst/>
                <a:latin typeface="+mn-lt"/>
                <a:ea typeface="+mn-ea"/>
                <a:cs typeface="+mn-cs"/>
              </a:rPr>
              <a:t>Windows Server AD run as a service by Azure</a:t>
            </a:r>
            <a:r>
              <a:rPr lang="en-US" sz="1224" b="0" i="0" kern="1200" dirty="0">
                <a:solidFill>
                  <a:schemeClr val="tx1"/>
                </a:solidFill>
                <a:effectLst/>
                <a:latin typeface="+mn-lt"/>
                <a:ea typeface="+mn-ea"/>
                <a:cs typeface="+mn-cs"/>
              </a:rPr>
              <a:t>​</a:t>
            </a:r>
          </a:p>
          <a:p>
            <a:pPr marL="752094" lvl="1" indent="-285750" rtl="0" fontAlgn="base">
              <a:buFont typeface="Arial" panose="020B0604020202020204" pitchFamily="34" charset="0"/>
              <a:buChar char="•"/>
            </a:pPr>
            <a:r>
              <a:rPr lang="en-US" sz="1224" b="0" i="0" u="none" strike="noStrike" kern="1200" dirty="0">
                <a:solidFill>
                  <a:schemeClr val="tx1"/>
                </a:solidFill>
                <a:effectLst/>
                <a:latin typeface="+mn-lt"/>
                <a:ea typeface="+mn-ea"/>
                <a:cs typeface="+mn-cs"/>
              </a:rPr>
              <a:t>Allows VMs to be domain-joined</a:t>
            </a:r>
            <a:r>
              <a:rPr lang="en-US" sz="1224" b="0" i="0" kern="1200" dirty="0">
                <a:solidFill>
                  <a:schemeClr val="tx1"/>
                </a:solidFill>
                <a:effectLst/>
                <a:latin typeface="+mn-lt"/>
                <a:ea typeface="+mn-ea"/>
                <a:cs typeface="+mn-cs"/>
              </a:rPr>
              <a:t>​ so u</a:t>
            </a:r>
            <a:r>
              <a:rPr lang="en-US" sz="1224" b="0" i="0" u="none" strike="noStrike" kern="1200" dirty="0">
                <a:solidFill>
                  <a:schemeClr val="tx1"/>
                </a:solidFill>
                <a:effectLst/>
                <a:latin typeface="+mn-lt"/>
                <a:ea typeface="+mn-ea"/>
                <a:cs typeface="+mn-cs"/>
              </a:rPr>
              <a:t>sers and VM’s are recognized both in Azure AD and Windows Server AD</a:t>
            </a:r>
          </a:p>
          <a:p>
            <a:pPr marL="752094" marR="0" lvl="1" indent="-285750" algn="l" defTabSz="932688"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24" b="0" i="0" u="none" strike="noStrike" kern="1200" dirty="0">
                <a:solidFill>
                  <a:schemeClr val="tx1"/>
                </a:solidFill>
                <a:effectLst/>
                <a:latin typeface="+mn-lt"/>
                <a:ea typeface="+mn-ea"/>
                <a:cs typeface="+mn-cs"/>
              </a:rPr>
              <a:t>Ex. When using this service, everything that happens in your Azure AD is automatically replicated to domain controller that’s being run for you as managed service. Ex. User changing password will be replicated.</a:t>
            </a:r>
            <a:endParaRPr lang="en-US" sz="1224"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52FA3848-323F-4639-B50F-7D13AFBCF7B3}" type="slidenum">
              <a:rPr lang="en-US" smtClean="0"/>
              <a:t>9</a:t>
            </a:fld>
            <a:endParaRPr lang="en-US"/>
          </a:p>
        </p:txBody>
      </p:sp>
    </p:spTree>
    <p:extLst>
      <p:ext uri="{BB962C8B-B14F-4D97-AF65-F5344CB8AC3E}">
        <p14:creationId xmlns:p14="http://schemas.microsoft.com/office/powerpoint/2010/main" val="282178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Printing messages:</a:t>
            </a:r>
          </a:p>
          <a:p>
            <a:pPr lvl="1"/>
            <a:r>
              <a:rPr lang="en-US" sz="1600" dirty="0">
                <a:solidFill>
                  <a:schemeClr val="dk1"/>
                </a:solidFill>
              </a:rPr>
              <a:t>Print start</a:t>
            </a:r>
          </a:p>
          <a:p>
            <a:pPr lvl="1"/>
            <a:r>
              <a:rPr lang="en-US" sz="1600" dirty="0">
                <a:solidFill>
                  <a:schemeClr val="dk1"/>
                </a:solidFill>
              </a:rPr>
              <a:t>Progress</a:t>
            </a:r>
          </a:p>
          <a:p>
            <a:pPr lvl="1"/>
            <a:r>
              <a:rPr lang="en-US" sz="1600" dirty="0">
                <a:solidFill>
                  <a:schemeClr val="dk1"/>
                </a:solidFill>
              </a:rPr>
              <a:t>Success/error user messages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Teams: </a:t>
            </a:r>
            <a:r>
              <a:rPr lang="en-US" sz="1200" b="0" i="0" u="none" strike="noStrike" kern="1200" baseline="0" dirty="0">
                <a:solidFill>
                  <a:schemeClr val="tx1"/>
                </a:solidFill>
                <a:latin typeface="+mn-lt"/>
                <a:ea typeface="+mn-ea"/>
                <a:cs typeface="+mn-cs"/>
              </a:rPr>
              <a:t>Teams will support WVD including fully optimized calling and meeting experiences, work is already underway and we will provide update in coming months</a:t>
            </a:r>
          </a:p>
          <a:p>
            <a:pPr>
              <a:lnSpc>
                <a:spcPct val="107000"/>
              </a:lnSpc>
              <a:spcAft>
                <a:spcPts val="800"/>
              </a:spcAft>
            </a:pPr>
            <a:endParaRPr lang="en-US" dirty="0"/>
          </a:p>
          <a:p>
            <a:endParaRPr lang="en-US" dirty="0"/>
          </a:p>
        </p:txBody>
      </p:sp>
      <p:sp>
        <p:nvSpPr>
          <p:cNvPr id="4" name="Slide Number Placeholder 3"/>
          <p:cNvSpPr>
            <a:spLocks noGrp="1"/>
          </p:cNvSpPr>
          <p:nvPr>
            <p:ph type="sldNum" sz="quarter" idx="5"/>
          </p:nvPr>
        </p:nvSpPr>
        <p:spPr/>
        <p:txBody>
          <a:bodyPr/>
          <a:lstStyle/>
          <a:p>
            <a:fld id="{52FA3848-323F-4639-B50F-7D13AFBCF7B3}" type="slidenum">
              <a:rPr lang="en-US" smtClean="0"/>
              <a:t>11</a:t>
            </a:fld>
            <a:endParaRPr lang="en-US"/>
          </a:p>
        </p:txBody>
      </p:sp>
    </p:spTree>
    <p:extLst>
      <p:ext uri="{BB962C8B-B14F-4D97-AF65-F5344CB8AC3E}">
        <p14:creationId xmlns:p14="http://schemas.microsoft.com/office/powerpoint/2010/main" val="3628570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14367"/>
            <a:r>
              <a:rPr lang="en-US"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57200" marR="0" lvl="1" indent="0" algn="l" defTabSz="914367" rtl="0" eaLnBrk="1" fontAlgn="auto" latinLnBrk="0" hangingPunct="1">
              <a:lnSpc>
                <a:spcPct val="100000"/>
              </a:lnSpc>
              <a:spcBef>
                <a:spcPts val="0"/>
              </a:spcBef>
              <a:spcAft>
                <a:spcPts val="0"/>
              </a:spcAft>
              <a:buClrTx/>
              <a:buSzTx/>
              <a:buFontTx/>
              <a:buNone/>
              <a:tabLst/>
              <a:defRPr/>
            </a:pPr>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14367"/>
            <a:endPar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24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r>
              <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multi-user edition.</a:t>
            </a: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indent="0">
              <a:buNone/>
            </a:pPr>
            <a:r>
              <a:rPr lang="en-US" sz="1600" dirty="0"/>
              <a:t>Provides a full Windows 10 Enterprise experience, including Edge, Cortana, and Store</a:t>
            </a:r>
          </a:p>
          <a:p>
            <a:pPr marL="0" indent="0">
              <a:buNone/>
            </a:pPr>
            <a:endParaRPr lang="en-US" sz="1600" dirty="0"/>
          </a:p>
          <a:p>
            <a:pPr marL="0" indent="0">
              <a:buNone/>
            </a:pPr>
            <a:r>
              <a:rPr lang="en-US" sz="1600" dirty="0"/>
              <a:t>Best Office 365 </a:t>
            </a:r>
            <a:r>
              <a:rPr lang="en-US" sz="1600" dirty="0" err="1"/>
              <a:t>ProPlus</a:t>
            </a:r>
            <a:r>
              <a:rPr lang="en-US" sz="1600" dirty="0"/>
              <a:t> experience in multi session</a:t>
            </a:r>
          </a:p>
          <a:p>
            <a:pPr marL="0" indent="0">
              <a:buNone/>
            </a:pPr>
            <a:endParaRPr lang="en-US" sz="1600" dirty="0"/>
          </a:p>
          <a:p>
            <a:pPr marL="0" indent="0">
              <a:buNone/>
            </a:pPr>
            <a:r>
              <a:rPr lang="en-US" sz="1600" dirty="0"/>
              <a:t>Reduces IT costs by scales 4× users compared to Windows 10 Enterprise</a:t>
            </a:r>
          </a:p>
          <a:p>
            <a:pPr marL="0" indent="0">
              <a:buNone/>
            </a:pPr>
            <a:endParaRPr lang="en-US" sz="1600" dirty="0"/>
          </a:p>
          <a:p>
            <a:pPr marL="0" indent="0">
              <a:buNone/>
            </a:pPr>
            <a:r>
              <a:rPr lang="en-US" sz="1600" dirty="0"/>
              <a:t>Simplified management on Azure with a single image </a:t>
            </a:r>
            <a:r>
              <a:rPr lang="en-US" sz="1400" dirty="0"/>
              <a:t>for</a:t>
            </a:r>
            <a:r>
              <a:rPr lang="en-US" sz="1600" dirty="0"/>
              <a:t> both single-session and multi-user</a:t>
            </a:r>
          </a:p>
          <a:p>
            <a:r>
              <a:rPr lang="en-US" sz="1600" dirty="0"/>
              <a:t>Compatible with SCCM/Intune</a:t>
            </a:r>
          </a:p>
          <a:p>
            <a:pPr marL="0" indent="0">
              <a:buNone/>
            </a:pPr>
            <a:endParaRPr lang="en-US" sz="1600" dirty="0"/>
          </a:p>
          <a:p>
            <a:pPr marL="0" indent="0">
              <a:buNone/>
            </a:pPr>
            <a:r>
              <a:rPr lang="en-US" sz="1600" dirty="0"/>
              <a:t>GPU acceleration for encoding and video provides improved responsiveness and smooth video playback</a:t>
            </a:r>
          </a:p>
          <a:p>
            <a:pPr marL="0" indent="0">
              <a:buNone/>
            </a:pPr>
            <a:endParaRPr lang="en-US" sz="1600" dirty="0"/>
          </a:p>
          <a:p>
            <a:pPr marL="0" indent="0">
              <a:buNone/>
            </a:pPr>
            <a:r>
              <a:rPr lang="en-US" sz="1600" dirty="0"/>
              <a:t>User can use built-in or attached cameras in remote applications or remote desktops with new and legacy Windows applications</a:t>
            </a:r>
          </a:p>
          <a:p>
            <a:pPr defTabSz="914367"/>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5"/>
          </p:nvPr>
        </p:nvSpPr>
        <p:spPr/>
        <p:txBody>
          <a:bodyPr/>
          <a:lstStyle/>
          <a:p>
            <a:fld id="{52FA3848-323F-4639-B50F-7D13AFBCF7B3}" type="slidenum">
              <a:rPr lang="en-US" smtClean="0"/>
              <a:t>15</a:t>
            </a:fld>
            <a:endParaRPr lang="en-US"/>
          </a:p>
        </p:txBody>
      </p:sp>
    </p:spTree>
    <p:extLst>
      <p:ext uri="{BB962C8B-B14F-4D97-AF65-F5344CB8AC3E}">
        <p14:creationId xmlns:p14="http://schemas.microsoft.com/office/powerpoint/2010/main" val="2723419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FC6701-5162-472E-977A-08D98CAF67C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704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AA84-1B75-460E-B3AA-1A44C5A2CA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938C7D-A4C1-440F-9812-90B635C09E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357D88-2F50-4643-A908-A018FCD8F356}"/>
              </a:ext>
            </a:extLst>
          </p:cNvPr>
          <p:cNvSpPr>
            <a:spLocks noGrp="1"/>
          </p:cNvSpPr>
          <p:nvPr>
            <p:ph type="dt" sz="half" idx="10"/>
          </p:nvPr>
        </p:nvSpPr>
        <p:spPr/>
        <p:txBody>
          <a:bodyPr/>
          <a:lstStyle/>
          <a:p>
            <a:fld id="{48A87A34-81AB-432B-8DAE-1953F412C126}" type="datetimeFigureOut">
              <a:rPr lang="en-US" smtClean="0"/>
              <a:t>5/11/2020</a:t>
            </a:fld>
            <a:endParaRPr lang="en-US" dirty="0"/>
          </a:p>
        </p:txBody>
      </p:sp>
      <p:sp>
        <p:nvSpPr>
          <p:cNvPr id="5" name="Footer Placeholder 4">
            <a:extLst>
              <a:ext uri="{FF2B5EF4-FFF2-40B4-BE49-F238E27FC236}">
                <a16:creationId xmlns:a16="http://schemas.microsoft.com/office/drawing/2014/main" id="{D52D4C32-DADF-4E1F-ADE6-62253DE638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15DF56-CDA1-40C3-8825-E5B7FA54888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9747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6C96A-3C8F-402A-ACD5-EFF7E38C5C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26AF8B-67CA-43C9-9131-52CC355CBE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FFB4C-9BB8-4D8E-BD63-08C387F0BC39}"/>
              </a:ext>
            </a:extLst>
          </p:cNvPr>
          <p:cNvSpPr>
            <a:spLocks noGrp="1"/>
          </p:cNvSpPr>
          <p:nvPr>
            <p:ph type="dt" sz="half" idx="10"/>
          </p:nvPr>
        </p:nvSpPr>
        <p:spPr/>
        <p:txBody>
          <a:bodyPr/>
          <a:lstStyle/>
          <a:p>
            <a:fld id="{48A87A34-81AB-432B-8DAE-1953F412C126}" type="datetimeFigureOut">
              <a:rPr lang="en-US" smtClean="0"/>
              <a:t>5/11/2020</a:t>
            </a:fld>
            <a:endParaRPr lang="en-US" dirty="0"/>
          </a:p>
        </p:txBody>
      </p:sp>
      <p:sp>
        <p:nvSpPr>
          <p:cNvPr id="5" name="Footer Placeholder 4">
            <a:extLst>
              <a:ext uri="{FF2B5EF4-FFF2-40B4-BE49-F238E27FC236}">
                <a16:creationId xmlns:a16="http://schemas.microsoft.com/office/drawing/2014/main" id="{FF160893-6ED7-44C7-B356-2D92D9F6AF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9A319B7-C27D-4124-AD69-95C1834305C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242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95323-EADF-46E3-848F-ED5DEA2B69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1F4678-E517-4CD1-A302-4735B51D4A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3122A-3051-4077-9F44-0AD6545F51F9}"/>
              </a:ext>
            </a:extLst>
          </p:cNvPr>
          <p:cNvSpPr>
            <a:spLocks noGrp="1"/>
          </p:cNvSpPr>
          <p:nvPr>
            <p:ph type="dt" sz="half" idx="10"/>
          </p:nvPr>
        </p:nvSpPr>
        <p:spPr/>
        <p:txBody>
          <a:bodyPr/>
          <a:lstStyle/>
          <a:p>
            <a:fld id="{48A87A34-81AB-432B-8DAE-1953F412C126}" type="datetimeFigureOut">
              <a:rPr lang="en-US" smtClean="0"/>
              <a:t>5/11/2020</a:t>
            </a:fld>
            <a:endParaRPr lang="en-US" dirty="0"/>
          </a:p>
        </p:txBody>
      </p:sp>
      <p:sp>
        <p:nvSpPr>
          <p:cNvPr id="5" name="Footer Placeholder 4">
            <a:extLst>
              <a:ext uri="{FF2B5EF4-FFF2-40B4-BE49-F238E27FC236}">
                <a16:creationId xmlns:a16="http://schemas.microsoft.com/office/drawing/2014/main" id="{6229B8F7-EC34-42A4-B92D-C5FA334BAC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513BF3-3302-49AB-8CDA-51769B0EB29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696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E103-747E-43FB-AE15-9274DBD4E0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B13EBE-ECC1-42B2-BF31-906B0E8C2C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F1C92-60C8-424B-BC4E-694C058D25D5}"/>
              </a:ext>
            </a:extLst>
          </p:cNvPr>
          <p:cNvSpPr>
            <a:spLocks noGrp="1"/>
          </p:cNvSpPr>
          <p:nvPr>
            <p:ph type="dt" sz="half" idx="10"/>
          </p:nvPr>
        </p:nvSpPr>
        <p:spPr/>
        <p:txBody>
          <a:bodyPr/>
          <a:lstStyle/>
          <a:p>
            <a:fld id="{48A87A34-81AB-432B-8DAE-1953F412C126}" type="datetimeFigureOut">
              <a:rPr lang="en-US" smtClean="0"/>
              <a:t>5/11/2020</a:t>
            </a:fld>
            <a:endParaRPr lang="en-US" dirty="0"/>
          </a:p>
        </p:txBody>
      </p:sp>
      <p:sp>
        <p:nvSpPr>
          <p:cNvPr id="5" name="Footer Placeholder 4">
            <a:extLst>
              <a:ext uri="{FF2B5EF4-FFF2-40B4-BE49-F238E27FC236}">
                <a16:creationId xmlns:a16="http://schemas.microsoft.com/office/drawing/2014/main" id="{40708DA1-269A-4999-BE88-F5E592B790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270A1E-D98B-4287-93D4-853730FE882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9552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99F84-8BFE-4DEE-9513-5F20F159EB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1DA35-46BE-46DE-A7E8-C981BBA1C3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D8AA3C-F20C-4E09-A73F-FBF5EB01D737}"/>
              </a:ext>
            </a:extLst>
          </p:cNvPr>
          <p:cNvSpPr>
            <a:spLocks noGrp="1"/>
          </p:cNvSpPr>
          <p:nvPr>
            <p:ph type="dt" sz="half" idx="10"/>
          </p:nvPr>
        </p:nvSpPr>
        <p:spPr/>
        <p:txBody>
          <a:bodyPr/>
          <a:lstStyle/>
          <a:p>
            <a:fld id="{48A87A34-81AB-432B-8DAE-1953F412C126}" type="datetimeFigureOut">
              <a:rPr lang="en-US" smtClean="0"/>
              <a:t>5/11/2020</a:t>
            </a:fld>
            <a:endParaRPr lang="en-US" dirty="0"/>
          </a:p>
        </p:txBody>
      </p:sp>
      <p:sp>
        <p:nvSpPr>
          <p:cNvPr id="5" name="Footer Placeholder 4">
            <a:extLst>
              <a:ext uri="{FF2B5EF4-FFF2-40B4-BE49-F238E27FC236}">
                <a16:creationId xmlns:a16="http://schemas.microsoft.com/office/drawing/2014/main" id="{FD359703-9597-4537-9F50-5A6FE241E3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AB43C8-509E-4632-9052-724BDDE6EF6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5424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C3570-1E60-4ED4-8A82-FB0530DCAA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16120-4021-4256-9329-840E41FF7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87ED63-074A-4844-93FC-6E7E83374F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05662A-E336-4986-81E1-1BA4053F8264}"/>
              </a:ext>
            </a:extLst>
          </p:cNvPr>
          <p:cNvSpPr>
            <a:spLocks noGrp="1"/>
          </p:cNvSpPr>
          <p:nvPr>
            <p:ph type="dt" sz="half" idx="10"/>
          </p:nvPr>
        </p:nvSpPr>
        <p:spPr/>
        <p:txBody>
          <a:bodyPr/>
          <a:lstStyle/>
          <a:p>
            <a:fld id="{48A87A34-81AB-432B-8DAE-1953F412C126}" type="datetimeFigureOut">
              <a:rPr lang="en-US" smtClean="0"/>
              <a:t>5/11/2020</a:t>
            </a:fld>
            <a:endParaRPr lang="en-US" dirty="0"/>
          </a:p>
        </p:txBody>
      </p:sp>
      <p:sp>
        <p:nvSpPr>
          <p:cNvPr id="6" name="Footer Placeholder 5">
            <a:extLst>
              <a:ext uri="{FF2B5EF4-FFF2-40B4-BE49-F238E27FC236}">
                <a16:creationId xmlns:a16="http://schemas.microsoft.com/office/drawing/2014/main" id="{694AD148-3DDD-4C0C-AF06-CAE21270CD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821E145-F2BD-478C-B77C-CD3DB6648FC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6506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87BEF-5AFF-4E39-9592-0B6E8AB32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D1E977-6CE9-4617-BC82-E602D6E46F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B38B22-D30C-4F64-83D0-25213E4AE5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547A2E-9854-4398-8C81-C01BD5D1C7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AFE6C4-1D9E-4151-BFA1-ECD8A4CA5E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E94F4E-5CA9-4969-BBCC-E1284BF11C44}"/>
              </a:ext>
            </a:extLst>
          </p:cNvPr>
          <p:cNvSpPr>
            <a:spLocks noGrp="1"/>
          </p:cNvSpPr>
          <p:nvPr>
            <p:ph type="dt" sz="half" idx="10"/>
          </p:nvPr>
        </p:nvSpPr>
        <p:spPr/>
        <p:txBody>
          <a:bodyPr/>
          <a:lstStyle/>
          <a:p>
            <a:fld id="{48A87A34-81AB-432B-8DAE-1953F412C126}" type="datetimeFigureOut">
              <a:rPr lang="en-US" smtClean="0"/>
              <a:t>5/11/2020</a:t>
            </a:fld>
            <a:endParaRPr lang="en-US" dirty="0"/>
          </a:p>
        </p:txBody>
      </p:sp>
      <p:sp>
        <p:nvSpPr>
          <p:cNvPr id="8" name="Footer Placeholder 7">
            <a:extLst>
              <a:ext uri="{FF2B5EF4-FFF2-40B4-BE49-F238E27FC236}">
                <a16:creationId xmlns:a16="http://schemas.microsoft.com/office/drawing/2014/main" id="{7FB4F4F0-31B3-4EC6-A53C-9A82B0D6D8B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7AADB84-7DAC-41E9-ADD9-C3CCAA28EB7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8579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CFD9-1ED7-4D09-8F4A-EED9C319AD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928268-6F50-44C8-B3F5-8EFB77CF0168}"/>
              </a:ext>
            </a:extLst>
          </p:cNvPr>
          <p:cNvSpPr>
            <a:spLocks noGrp="1"/>
          </p:cNvSpPr>
          <p:nvPr>
            <p:ph type="dt" sz="half" idx="10"/>
          </p:nvPr>
        </p:nvSpPr>
        <p:spPr/>
        <p:txBody>
          <a:bodyPr/>
          <a:lstStyle/>
          <a:p>
            <a:fld id="{48A87A34-81AB-432B-8DAE-1953F412C126}" type="datetimeFigureOut">
              <a:rPr lang="en-US" smtClean="0"/>
              <a:t>5/11/2020</a:t>
            </a:fld>
            <a:endParaRPr lang="en-US" dirty="0"/>
          </a:p>
        </p:txBody>
      </p:sp>
      <p:sp>
        <p:nvSpPr>
          <p:cNvPr id="4" name="Footer Placeholder 3">
            <a:extLst>
              <a:ext uri="{FF2B5EF4-FFF2-40B4-BE49-F238E27FC236}">
                <a16:creationId xmlns:a16="http://schemas.microsoft.com/office/drawing/2014/main" id="{D08401F6-E92B-43F2-83F6-CF18D4997B5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3BFEA0-C692-417D-9BF7-C72911EB91B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7219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2FAD1F-FC65-40F3-B249-E93034B1A3F6}"/>
              </a:ext>
            </a:extLst>
          </p:cNvPr>
          <p:cNvSpPr>
            <a:spLocks noGrp="1"/>
          </p:cNvSpPr>
          <p:nvPr>
            <p:ph type="dt" sz="half" idx="10"/>
          </p:nvPr>
        </p:nvSpPr>
        <p:spPr/>
        <p:txBody>
          <a:bodyPr/>
          <a:lstStyle/>
          <a:p>
            <a:fld id="{48A87A34-81AB-432B-8DAE-1953F412C126}" type="datetimeFigureOut">
              <a:rPr lang="en-US" smtClean="0"/>
              <a:t>5/11/2020</a:t>
            </a:fld>
            <a:endParaRPr lang="en-US" dirty="0"/>
          </a:p>
        </p:txBody>
      </p:sp>
      <p:sp>
        <p:nvSpPr>
          <p:cNvPr id="3" name="Footer Placeholder 2">
            <a:extLst>
              <a:ext uri="{FF2B5EF4-FFF2-40B4-BE49-F238E27FC236}">
                <a16:creationId xmlns:a16="http://schemas.microsoft.com/office/drawing/2014/main" id="{8B6B1B73-B6F7-4D6F-8F13-880EB413C15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46E2441-EC54-4EB9-98CF-82BC194058F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9644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349F-A204-41F5-BB78-71CD26877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D96F41-39BA-4807-B29F-0122ACC656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A23C5-D110-4962-BFDB-0CE67F517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78C18-AD2D-40B8-B8DC-2EE9296EA9ED}"/>
              </a:ext>
            </a:extLst>
          </p:cNvPr>
          <p:cNvSpPr>
            <a:spLocks noGrp="1"/>
          </p:cNvSpPr>
          <p:nvPr>
            <p:ph type="dt" sz="half" idx="10"/>
          </p:nvPr>
        </p:nvSpPr>
        <p:spPr/>
        <p:txBody>
          <a:bodyPr/>
          <a:lstStyle/>
          <a:p>
            <a:fld id="{48A87A34-81AB-432B-8DAE-1953F412C126}" type="datetimeFigureOut">
              <a:rPr lang="en-US" smtClean="0"/>
              <a:t>5/11/2020</a:t>
            </a:fld>
            <a:endParaRPr lang="en-US" dirty="0"/>
          </a:p>
        </p:txBody>
      </p:sp>
      <p:sp>
        <p:nvSpPr>
          <p:cNvPr id="6" name="Footer Placeholder 5">
            <a:extLst>
              <a:ext uri="{FF2B5EF4-FFF2-40B4-BE49-F238E27FC236}">
                <a16:creationId xmlns:a16="http://schemas.microsoft.com/office/drawing/2014/main" id="{6B63CB91-CBF5-45FA-AEA4-4FF1C2BDA79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55EE0-956C-4F14-852D-CA80AEFBCD8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7125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14C8-E0C3-408F-8D98-1408EEF0C0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ABEC54-A364-4CFD-AFDA-8D6FBCBA19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A454CA-1844-403C-A6AE-6E9E02B84F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2C0B44-5E3C-423C-8727-833CBE2C9BB6}"/>
              </a:ext>
            </a:extLst>
          </p:cNvPr>
          <p:cNvSpPr>
            <a:spLocks noGrp="1"/>
          </p:cNvSpPr>
          <p:nvPr>
            <p:ph type="dt" sz="half" idx="10"/>
          </p:nvPr>
        </p:nvSpPr>
        <p:spPr/>
        <p:txBody>
          <a:bodyPr/>
          <a:lstStyle/>
          <a:p>
            <a:fld id="{48A87A34-81AB-432B-8DAE-1953F412C126}" type="datetimeFigureOut">
              <a:rPr lang="en-US" smtClean="0"/>
              <a:t>5/11/2020</a:t>
            </a:fld>
            <a:endParaRPr lang="en-US" dirty="0"/>
          </a:p>
        </p:txBody>
      </p:sp>
      <p:sp>
        <p:nvSpPr>
          <p:cNvPr id="6" name="Footer Placeholder 5">
            <a:extLst>
              <a:ext uri="{FF2B5EF4-FFF2-40B4-BE49-F238E27FC236}">
                <a16:creationId xmlns:a16="http://schemas.microsoft.com/office/drawing/2014/main" id="{C71D475F-CB81-429A-8A6C-1D0C33195BC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A9FA52-D639-4F5C-807B-A65F527CB43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8927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30D007-D190-4669-B4CC-E7DDCE81F5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4852E7-04AE-4C27-93AF-721991D46C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53298-0876-4615-A389-867D6F4A64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5/11/2020</a:t>
            </a:fld>
            <a:endParaRPr lang="en-US" dirty="0"/>
          </a:p>
        </p:txBody>
      </p:sp>
      <p:sp>
        <p:nvSpPr>
          <p:cNvPr id="5" name="Footer Placeholder 4">
            <a:extLst>
              <a:ext uri="{FF2B5EF4-FFF2-40B4-BE49-F238E27FC236}">
                <a16:creationId xmlns:a16="http://schemas.microsoft.com/office/drawing/2014/main" id="{639918D2-6F1F-482B-8777-CCDC90B008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BDF5A01-278F-481A-BF95-73FD0B3DA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006849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4.png"/><Relationship Id="rId12" Type="http://schemas.microsoft.com/office/2007/relationships/hdphoto" Target="../media/hdphoto3.wdp"/><Relationship Id="rId17" Type="http://schemas.openxmlformats.org/officeDocument/2006/relationships/image" Target="../media/image22.png"/><Relationship Id="rId2" Type="http://schemas.openxmlformats.org/officeDocument/2006/relationships/image" Target="../media/image10.png"/><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20.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16.png"/><Relationship Id="rId1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microsoft.com/office/2007/relationships/hdphoto" Target="../media/hdphoto2.wdp"/><Relationship Id="rId12"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hyperlink" Target="mailto:admin@contoso.com" TargetMode="External"/><Relationship Id="rId5" Type="http://schemas.openxmlformats.org/officeDocument/2006/relationships/image" Target="../media/image15.emf"/><Relationship Id="rId10" Type="http://schemas.openxmlformats.org/officeDocument/2006/relationships/image" Target="../media/image18.png"/><Relationship Id="rId4" Type="http://schemas.openxmlformats.org/officeDocument/2006/relationships/image" Target="../media/image13.png"/><Relationship Id="rId9" Type="http://schemas.microsoft.com/office/2007/relationships/hdphoto" Target="../media/hdphoto3.wdp"/><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24.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jpe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reservations/" TargetMode="External"/><Relationship Id="rId2" Type="http://schemas.openxmlformats.org/officeDocument/2006/relationships/hyperlink" Target="https://azure.microsoft.com/en-us/pricing/reserved-vm-instances/"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802B9D-A6E1-4D22-B5E6-ACB04B349C66}"/>
              </a:ext>
            </a:extLst>
          </p:cNvPr>
          <p:cNvSpPr>
            <a:spLocks noGrp="1"/>
          </p:cNvSpPr>
          <p:nvPr>
            <p:ph idx="1"/>
          </p:nvPr>
        </p:nvSpPr>
        <p:spPr>
          <a:xfrm>
            <a:off x="2636874" y="3166661"/>
            <a:ext cx="9977067" cy="630865"/>
          </a:xfrm>
        </p:spPr>
        <p:txBody>
          <a:bodyPr>
            <a:normAutofit/>
          </a:bodyPr>
          <a:lstStyle/>
          <a:p>
            <a:pPr marL="0" indent="0">
              <a:buNone/>
            </a:pPr>
            <a:r>
              <a:rPr lang="en-US" dirty="0"/>
              <a:t>The best virtual desktop experience, delivered on Azure</a:t>
            </a:r>
            <a:endParaRPr lang="en-US" dirty="0">
              <a:solidFill>
                <a:schemeClr val="accent2">
                  <a:lumMod val="60000"/>
                  <a:lumOff val="40000"/>
                </a:schemeClr>
              </a:solidFill>
            </a:endParaRPr>
          </a:p>
        </p:txBody>
      </p:sp>
      <p:sp>
        <p:nvSpPr>
          <p:cNvPr id="2" name="TextBox 1">
            <a:extLst>
              <a:ext uri="{FF2B5EF4-FFF2-40B4-BE49-F238E27FC236}">
                <a16:creationId xmlns:a16="http://schemas.microsoft.com/office/drawing/2014/main" id="{DECE6DB8-D976-4337-BC9E-A9B2593C7EF1}"/>
              </a:ext>
            </a:extLst>
          </p:cNvPr>
          <p:cNvSpPr txBox="1"/>
          <p:nvPr/>
        </p:nvSpPr>
        <p:spPr>
          <a:xfrm>
            <a:off x="1311347" y="2452577"/>
            <a:ext cx="10455349" cy="923330"/>
          </a:xfrm>
          <a:prstGeom prst="rect">
            <a:avLst/>
          </a:prstGeom>
          <a:noFill/>
        </p:spPr>
        <p:txBody>
          <a:bodyPr wrap="square" rtlCol="0">
            <a:spAutoFit/>
          </a:bodyPr>
          <a:lstStyle/>
          <a:p>
            <a:r>
              <a:rPr lang="en-US" sz="5400" dirty="0"/>
              <a:t>Microsoft Windows Virtual Desktop</a:t>
            </a:r>
          </a:p>
        </p:txBody>
      </p:sp>
      <p:sp>
        <p:nvSpPr>
          <p:cNvPr id="4" name="TextBox 3">
            <a:extLst>
              <a:ext uri="{FF2B5EF4-FFF2-40B4-BE49-F238E27FC236}">
                <a16:creationId xmlns:a16="http://schemas.microsoft.com/office/drawing/2014/main" id="{B575D89C-1F55-4AA4-8587-94D1BEE61EDB}"/>
              </a:ext>
            </a:extLst>
          </p:cNvPr>
          <p:cNvSpPr txBox="1"/>
          <p:nvPr/>
        </p:nvSpPr>
        <p:spPr>
          <a:xfrm>
            <a:off x="1424763" y="4572000"/>
            <a:ext cx="1159292" cy="369332"/>
          </a:xfrm>
          <a:prstGeom prst="rect">
            <a:avLst/>
          </a:prstGeom>
          <a:noFill/>
        </p:spPr>
        <p:txBody>
          <a:bodyPr wrap="none" rtlCol="0">
            <a:spAutoFit/>
          </a:bodyPr>
          <a:lstStyle/>
          <a:p>
            <a:r>
              <a:rPr lang="en-US" dirty="0"/>
              <a:t>M A Nakib</a:t>
            </a:r>
          </a:p>
        </p:txBody>
      </p:sp>
    </p:spTree>
    <p:extLst>
      <p:ext uri="{BB962C8B-B14F-4D97-AF65-F5344CB8AC3E}">
        <p14:creationId xmlns:p14="http://schemas.microsoft.com/office/powerpoint/2010/main" val="3595830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EFAB95-92B3-42E5-9A2E-781273B8DA3E}"/>
              </a:ext>
            </a:extLst>
          </p:cNvPr>
          <p:cNvSpPr/>
          <p:nvPr/>
        </p:nvSpPr>
        <p:spPr>
          <a:xfrm>
            <a:off x="562422" y="245953"/>
            <a:ext cx="10660932" cy="646331"/>
          </a:xfrm>
          <a:prstGeom prst="rect">
            <a:avLst/>
          </a:prstGeom>
        </p:spPr>
        <p:txBody>
          <a:bodyPr wrap="none">
            <a:spAutoFit/>
          </a:bodyPr>
          <a:lstStyle/>
          <a:p>
            <a:r>
              <a:rPr lang="en-US" sz="3600" dirty="0"/>
              <a:t>Implementation Guidance – infrastructure management</a:t>
            </a:r>
          </a:p>
        </p:txBody>
      </p:sp>
      <p:sp>
        <p:nvSpPr>
          <p:cNvPr id="7" name="Rectangle 6">
            <a:extLst>
              <a:ext uri="{FF2B5EF4-FFF2-40B4-BE49-F238E27FC236}">
                <a16:creationId xmlns:a16="http://schemas.microsoft.com/office/drawing/2014/main" id="{4EDACA9D-E62E-4BEF-AD5B-AE1B6D8AB231}"/>
              </a:ext>
            </a:extLst>
          </p:cNvPr>
          <p:cNvSpPr/>
          <p:nvPr/>
        </p:nvSpPr>
        <p:spPr>
          <a:xfrm>
            <a:off x="442808" y="2090057"/>
            <a:ext cx="4547970" cy="404948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600"/>
              </a:spcAft>
            </a:pPr>
            <a:r>
              <a:rPr lang="en-US" sz="2400">
                <a:solidFill>
                  <a:schemeClr val="accent1"/>
                </a:solidFill>
                <a:cs typeface="Segoe UI" pitchFamily="34" charset="0"/>
              </a:rPr>
              <a:t>Master image can be managed by any already existing process and technologies including</a:t>
            </a:r>
          </a:p>
          <a:p>
            <a:pPr marL="419100" indent="-266700" defTabSz="932472" fontAlgn="base">
              <a:spcBef>
                <a:spcPts val="600"/>
              </a:spcBef>
              <a:spcAft>
                <a:spcPts val="600"/>
              </a:spcAft>
              <a:buFont typeface="Arial" panose="020B0604020202020204" pitchFamily="34" charset="0"/>
              <a:buChar char="•"/>
            </a:pPr>
            <a:r>
              <a:rPr lang="en-US" sz="2400">
                <a:ea typeface="Segoe UI" pitchFamily="34" charset="0"/>
                <a:cs typeface="Segoe UI" pitchFamily="34" charset="0"/>
              </a:rPr>
              <a:t>Azure Update Management </a:t>
            </a:r>
          </a:p>
          <a:p>
            <a:pPr marL="419100" indent="-266700" defTabSz="932472" fontAlgn="base">
              <a:spcBef>
                <a:spcPts val="600"/>
              </a:spcBef>
              <a:spcAft>
                <a:spcPts val="600"/>
              </a:spcAft>
              <a:buFont typeface="Arial" panose="020B0604020202020204" pitchFamily="34" charset="0"/>
              <a:buChar char="•"/>
            </a:pPr>
            <a:r>
              <a:rPr lang="en-US" sz="2400">
                <a:ea typeface="Segoe UI" pitchFamily="34" charset="0"/>
                <a:cs typeface="Segoe UI" pitchFamily="34" charset="0"/>
              </a:rPr>
              <a:t>System Center Configuration Manager</a:t>
            </a:r>
          </a:p>
          <a:p>
            <a:pPr marL="419100" indent="-266700" defTabSz="932472" fontAlgn="base">
              <a:spcBef>
                <a:spcPts val="600"/>
              </a:spcBef>
              <a:spcAft>
                <a:spcPts val="600"/>
              </a:spcAft>
              <a:buFont typeface="Arial" panose="020B0604020202020204" pitchFamily="34" charset="0"/>
              <a:buChar char="•"/>
            </a:pPr>
            <a:r>
              <a:rPr lang="en-US" sz="2400">
                <a:ea typeface="Segoe UI" pitchFamily="34" charset="0"/>
                <a:cs typeface="Segoe UI" pitchFamily="34" charset="0"/>
              </a:rPr>
              <a:t>3</a:t>
            </a:r>
            <a:r>
              <a:rPr lang="en-US" sz="2400" baseline="30000">
                <a:ea typeface="Segoe UI" pitchFamily="34" charset="0"/>
                <a:cs typeface="Segoe UI" pitchFamily="34" charset="0"/>
              </a:rPr>
              <a:t>rd</a:t>
            </a:r>
            <a:r>
              <a:rPr lang="en-US" sz="2400">
                <a:ea typeface="Segoe UI" pitchFamily="34" charset="0"/>
                <a:cs typeface="Segoe UI" pitchFamily="34" charset="0"/>
              </a:rPr>
              <a:t> party</a:t>
            </a:r>
            <a:endParaRPr lang="en-US" sz="2800">
              <a:cs typeface="Segoe UI" pitchFamily="34" charset="0"/>
            </a:endParaRPr>
          </a:p>
        </p:txBody>
      </p:sp>
      <p:sp>
        <p:nvSpPr>
          <p:cNvPr id="8" name="Rectangle 7">
            <a:extLst>
              <a:ext uri="{FF2B5EF4-FFF2-40B4-BE49-F238E27FC236}">
                <a16:creationId xmlns:a16="http://schemas.microsoft.com/office/drawing/2014/main" id="{7735522F-C0BF-4D0F-A218-2E6A4C600CA6}"/>
              </a:ext>
            </a:extLst>
          </p:cNvPr>
          <p:cNvSpPr/>
          <p:nvPr/>
        </p:nvSpPr>
        <p:spPr>
          <a:xfrm>
            <a:off x="5243554" y="2090057"/>
            <a:ext cx="3256935" cy="4049486"/>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600"/>
              </a:spcAft>
            </a:pPr>
            <a:r>
              <a:rPr lang="en-US" sz="2400">
                <a:solidFill>
                  <a:schemeClr val="accent1"/>
                </a:solidFill>
                <a:cs typeface="Segoe UI" pitchFamily="34" charset="0"/>
              </a:rPr>
              <a:t>Best practices document will be provided to assist in configuration of a golden image </a:t>
            </a:r>
            <a:br>
              <a:rPr lang="en-US" sz="2400">
                <a:solidFill>
                  <a:schemeClr val="accent1"/>
                </a:solidFill>
                <a:cs typeface="Segoe UI" pitchFamily="34" charset="0"/>
              </a:rPr>
            </a:br>
            <a:r>
              <a:rPr lang="en-US" sz="2400">
                <a:solidFill>
                  <a:schemeClr val="accent1"/>
                </a:solidFill>
                <a:cs typeface="Segoe UI" pitchFamily="34" charset="0"/>
              </a:rPr>
              <a:t>for WVD</a:t>
            </a:r>
          </a:p>
        </p:txBody>
      </p:sp>
      <p:sp>
        <p:nvSpPr>
          <p:cNvPr id="9" name="Rectangle 8">
            <a:extLst>
              <a:ext uri="{FF2B5EF4-FFF2-40B4-BE49-F238E27FC236}">
                <a16:creationId xmlns:a16="http://schemas.microsoft.com/office/drawing/2014/main" id="{6A6F6575-291F-4476-8904-EC8FCE71D909}"/>
              </a:ext>
            </a:extLst>
          </p:cNvPr>
          <p:cNvSpPr/>
          <p:nvPr/>
        </p:nvSpPr>
        <p:spPr>
          <a:xfrm>
            <a:off x="8741390" y="2090057"/>
            <a:ext cx="3256935" cy="4049486"/>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1800"/>
              </a:spcAft>
            </a:pPr>
            <a:r>
              <a:rPr lang="en-US" sz="2400">
                <a:solidFill>
                  <a:schemeClr val="accent1"/>
                </a:solidFill>
                <a:cs typeface="Segoe UI" pitchFamily="34" charset="0"/>
              </a:rPr>
              <a:t>Application masking technology to minimize the number of golden images and simplify app image management</a:t>
            </a:r>
          </a:p>
        </p:txBody>
      </p:sp>
      <p:cxnSp>
        <p:nvCxnSpPr>
          <p:cNvPr id="10" name="Straight Connector 9">
            <a:extLst>
              <a:ext uri="{FF2B5EF4-FFF2-40B4-BE49-F238E27FC236}">
                <a16:creationId xmlns:a16="http://schemas.microsoft.com/office/drawing/2014/main" id="{1D859C30-F61E-4AFE-8862-7C760F28F933}"/>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4D16EF-37D5-401F-BDFA-08EA7B1520AB}"/>
              </a:ext>
            </a:extLst>
          </p:cNvPr>
          <p:cNvCxnSpPr/>
          <p:nvPr/>
        </p:nvCxnSpPr>
        <p:spPr>
          <a:xfrm>
            <a:off x="5255430"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551D0A-B049-4AF5-8E54-EEDBF2EB118C}"/>
              </a:ext>
            </a:extLst>
          </p:cNvPr>
          <p:cNvCxnSpPr/>
          <p:nvPr/>
        </p:nvCxnSpPr>
        <p:spPr>
          <a:xfrm>
            <a:off x="8753266"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rackers_EADF" title="Icon of a clipboard with a checklist on it">
            <a:extLst>
              <a:ext uri="{FF2B5EF4-FFF2-40B4-BE49-F238E27FC236}">
                <a16:creationId xmlns:a16="http://schemas.microsoft.com/office/drawing/2014/main" id="{496E0B85-F45A-4B16-92E0-82870555912A}"/>
              </a:ext>
            </a:extLst>
          </p:cNvPr>
          <p:cNvSpPr>
            <a:spLocks noChangeAspect="1" noEditPoints="1"/>
          </p:cNvSpPr>
          <p:nvPr/>
        </p:nvSpPr>
        <p:spPr bwMode="auto">
          <a:xfrm>
            <a:off x="5255430" y="1481049"/>
            <a:ext cx="373474" cy="509249"/>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26C963CF-197E-4581-B2CA-3ABFE7B94301}"/>
              </a:ext>
            </a:extLst>
          </p:cNvPr>
          <p:cNvGrpSpPr/>
          <p:nvPr/>
        </p:nvGrpSpPr>
        <p:grpSpPr>
          <a:xfrm>
            <a:off x="8758128" y="1476375"/>
            <a:ext cx="466411" cy="513923"/>
            <a:chOff x="8189222" y="3331798"/>
            <a:chExt cx="287665" cy="316971"/>
          </a:xfrm>
        </p:grpSpPr>
        <p:sp>
          <p:nvSpPr>
            <p:cNvPr id="15" name="Freeform: Shape 14">
              <a:extLst>
                <a:ext uri="{FF2B5EF4-FFF2-40B4-BE49-F238E27FC236}">
                  <a16:creationId xmlns:a16="http://schemas.microsoft.com/office/drawing/2014/main" id="{96189C49-E4F4-4739-A0BC-036C18AFD470}"/>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16" name="Freeform: Shape 15">
              <a:extLst>
                <a:ext uri="{FF2B5EF4-FFF2-40B4-BE49-F238E27FC236}">
                  <a16:creationId xmlns:a16="http://schemas.microsoft.com/office/drawing/2014/main" id="{902D32C2-769D-4AA1-A907-CA37C2272D23}"/>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17" name="Freeform: Shape 16">
              <a:extLst>
                <a:ext uri="{FF2B5EF4-FFF2-40B4-BE49-F238E27FC236}">
                  <a16:creationId xmlns:a16="http://schemas.microsoft.com/office/drawing/2014/main" id="{900BE8C9-85C2-4B03-A1E4-7F0288FC0F7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18" name="Freeform: Shape 17">
              <a:extLst>
                <a:ext uri="{FF2B5EF4-FFF2-40B4-BE49-F238E27FC236}">
                  <a16:creationId xmlns:a16="http://schemas.microsoft.com/office/drawing/2014/main" id="{9AEB98B0-D2E3-4B4E-84EB-D11404A5C97A}"/>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19" name="Freeform: Shape 18">
              <a:extLst>
                <a:ext uri="{FF2B5EF4-FFF2-40B4-BE49-F238E27FC236}">
                  <a16:creationId xmlns:a16="http://schemas.microsoft.com/office/drawing/2014/main" id="{DBE0F49D-43B4-4609-9687-4392E46440FC}"/>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nvGrpSpPr>
          <p:cNvPr id="20" name="Group 13" descr="Business suitcase and gear">
            <a:extLst>
              <a:ext uri="{FF2B5EF4-FFF2-40B4-BE49-F238E27FC236}">
                <a16:creationId xmlns:a16="http://schemas.microsoft.com/office/drawing/2014/main" id="{18FA52F3-A3DD-4887-82D8-ECF68A1035E6}"/>
              </a:ext>
            </a:extLst>
          </p:cNvPr>
          <p:cNvGrpSpPr>
            <a:grpSpLocks noChangeAspect="1"/>
          </p:cNvGrpSpPr>
          <p:nvPr/>
        </p:nvGrpSpPr>
        <p:grpSpPr bwMode="auto">
          <a:xfrm>
            <a:off x="454684" y="1493816"/>
            <a:ext cx="717953" cy="504784"/>
            <a:chOff x="5281" y="1273"/>
            <a:chExt cx="421" cy="296"/>
          </a:xfrm>
        </p:grpSpPr>
        <p:sp>
          <p:nvSpPr>
            <p:cNvPr id="21" name="Freeform 15">
              <a:extLst>
                <a:ext uri="{FF2B5EF4-FFF2-40B4-BE49-F238E27FC236}">
                  <a16:creationId xmlns:a16="http://schemas.microsoft.com/office/drawing/2014/main" id="{7B9CD413-D191-4B78-926C-2AD7970C9548}"/>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B60CB6E8-DC9E-4953-A6FC-E29911C24C87}"/>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614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2D947A-553D-441D-922F-AB98E08EBA5A}"/>
              </a:ext>
            </a:extLst>
          </p:cNvPr>
          <p:cNvSpPr>
            <a:spLocks noGrp="1"/>
          </p:cNvSpPr>
          <p:nvPr>
            <p:ph type="title"/>
          </p:nvPr>
        </p:nvSpPr>
        <p:spPr>
          <a:xfrm>
            <a:off x="434975" y="449264"/>
            <a:ext cx="11563350" cy="773112"/>
          </a:xfrm>
        </p:spPr>
        <p:txBody>
          <a:bodyPr/>
          <a:lstStyle/>
          <a:p>
            <a:r>
              <a:rPr lang="en-US"/>
              <a:t>Device redirection</a:t>
            </a:r>
          </a:p>
        </p:txBody>
      </p:sp>
      <p:sp>
        <p:nvSpPr>
          <p:cNvPr id="7" name="Rectangle 6">
            <a:extLst>
              <a:ext uri="{FF2B5EF4-FFF2-40B4-BE49-F238E27FC236}">
                <a16:creationId xmlns:a16="http://schemas.microsoft.com/office/drawing/2014/main" id="{82C6C8DC-30F5-4B9F-BCEB-34287E2D8FB4}"/>
              </a:ext>
            </a:extLst>
          </p:cNvPr>
          <p:cNvSpPr/>
          <p:nvPr/>
        </p:nvSpPr>
        <p:spPr bwMode="auto">
          <a:xfrm>
            <a:off x="6224588" y="0"/>
            <a:ext cx="6211887" cy="6993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6D3DDDCF-0A8C-42DD-B4CF-A682D983D581}"/>
              </a:ext>
            </a:extLst>
          </p:cNvPr>
          <p:cNvSpPr/>
          <p:nvPr/>
        </p:nvSpPr>
        <p:spPr>
          <a:xfrm>
            <a:off x="434975" y="1441540"/>
            <a:ext cx="5645785" cy="2239209"/>
          </a:xfrm>
          <a:prstGeom prst="rect">
            <a:avLst/>
          </a:prstGeom>
        </p:spPr>
        <p:txBody>
          <a:bodyPr wrap="square" lIns="0" rIns="0" anchor="t">
            <a:noAutofit/>
          </a:bodyPr>
          <a:lstStyle/>
          <a:p>
            <a:pPr defTabSz="932472" fontAlgn="base">
              <a:lnSpc>
                <a:spcPct val="90000"/>
              </a:lnSpc>
              <a:spcBef>
                <a:spcPts val="800"/>
              </a:spcBef>
            </a:pPr>
            <a:r>
              <a:rPr lang="en-US" sz="2400">
                <a:solidFill>
                  <a:schemeClr val="accent1"/>
                </a:solidFill>
                <a:cs typeface="Segoe UI" pitchFamily="34" charset="0"/>
              </a:rPr>
              <a:t>High-level redirection of built-in or attached video camera</a:t>
            </a:r>
          </a:p>
          <a:p>
            <a:pPr defTabSz="932472" fontAlgn="base">
              <a:spcBef>
                <a:spcPts val="800"/>
              </a:spcBef>
            </a:pPr>
            <a:r>
              <a:rPr lang="en-US" sz="2000">
                <a:cs typeface="Segoe UI" pitchFamily="34" charset="0"/>
              </a:rPr>
              <a:t>Less network bandwidth compared to USB</a:t>
            </a:r>
            <a:br>
              <a:rPr lang="en-US" sz="2000">
                <a:cs typeface="Segoe UI" pitchFamily="34" charset="0"/>
              </a:rPr>
            </a:br>
            <a:r>
              <a:rPr lang="en-US" sz="2000">
                <a:cs typeface="Segoe UI" pitchFamily="34" charset="0"/>
              </a:rPr>
              <a:t>camera redirection</a:t>
            </a:r>
          </a:p>
          <a:p>
            <a:pPr defTabSz="932472" fontAlgn="base">
              <a:spcBef>
                <a:spcPts val="800"/>
              </a:spcBef>
            </a:pPr>
            <a:r>
              <a:rPr lang="en-US" sz="2000">
                <a:cs typeface="Segoe UI" pitchFamily="34" charset="0"/>
              </a:rPr>
              <a:t>Increased video framerate, up to 30 fps</a:t>
            </a:r>
          </a:p>
          <a:p>
            <a:pPr defTabSz="932472" fontAlgn="base">
              <a:spcBef>
                <a:spcPts val="800"/>
              </a:spcBef>
            </a:pPr>
            <a:r>
              <a:rPr lang="en-US" sz="2000">
                <a:cs typeface="Segoe UI" pitchFamily="34" charset="0"/>
              </a:rPr>
              <a:t>Redirect multiple cameras</a:t>
            </a:r>
          </a:p>
        </p:txBody>
      </p:sp>
      <p:cxnSp>
        <p:nvCxnSpPr>
          <p:cNvPr id="9" name="Straight Connector 8">
            <a:extLst>
              <a:ext uri="{FF2B5EF4-FFF2-40B4-BE49-F238E27FC236}">
                <a16:creationId xmlns:a16="http://schemas.microsoft.com/office/drawing/2014/main" id="{0AEE0496-6AD6-457C-9EBB-DFBBFBAA0CCC}"/>
              </a:ext>
            </a:extLst>
          </p:cNvPr>
          <p:cNvCxnSpPr/>
          <p:nvPr/>
        </p:nvCxnSpPr>
        <p:spPr>
          <a:xfrm>
            <a:off x="552767" y="3862436"/>
            <a:ext cx="5408613" cy="0"/>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9C5400F-FEBC-442E-9179-D321E03246F3}"/>
              </a:ext>
            </a:extLst>
          </p:cNvPr>
          <p:cNvSpPr/>
          <p:nvPr/>
        </p:nvSpPr>
        <p:spPr>
          <a:xfrm>
            <a:off x="434975" y="4044123"/>
            <a:ext cx="5645785" cy="946977"/>
          </a:xfrm>
          <a:prstGeom prst="rect">
            <a:avLst/>
          </a:prstGeom>
        </p:spPr>
        <p:txBody>
          <a:bodyPr wrap="square" lIns="0" rIns="0" anchor="t">
            <a:noAutofit/>
          </a:bodyPr>
          <a:lstStyle/>
          <a:p>
            <a:pPr defTabSz="932472" fontAlgn="base">
              <a:lnSpc>
                <a:spcPct val="90000"/>
              </a:lnSpc>
              <a:spcBef>
                <a:spcPts val="800"/>
              </a:spcBef>
            </a:pPr>
            <a:r>
              <a:rPr lang="en-US" sz="2400">
                <a:solidFill>
                  <a:schemeClr val="accent1"/>
                </a:solidFill>
                <a:cs typeface="Segoe UI" pitchFamily="34" charset="0"/>
              </a:rPr>
              <a:t>Improved printing messages</a:t>
            </a:r>
          </a:p>
          <a:p>
            <a:pPr defTabSz="932472" fontAlgn="base">
              <a:spcBef>
                <a:spcPts val="600"/>
              </a:spcBef>
            </a:pPr>
            <a:r>
              <a:rPr lang="en-US" sz="2000">
                <a:cs typeface="Segoe UI" pitchFamily="34" charset="0"/>
              </a:rPr>
              <a:t>Built-in Windows client first to adopt</a:t>
            </a:r>
          </a:p>
        </p:txBody>
      </p:sp>
      <p:pic>
        <p:nvPicPr>
          <p:cNvPr id="11" name="Picture 10" descr="A screen shot of an open computer&#10;&#10;Description automatically generated">
            <a:extLst>
              <a:ext uri="{FF2B5EF4-FFF2-40B4-BE49-F238E27FC236}">
                <a16:creationId xmlns:a16="http://schemas.microsoft.com/office/drawing/2014/main" id="{406361F3-475C-482B-98F8-C3048E1D86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75361" y="782595"/>
            <a:ext cx="5386171" cy="5428343"/>
          </a:xfrm>
          <a:prstGeom prst="rect">
            <a:avLst/>
          </a:prstGeom>
        </p:spPr>
      </p:pic>
    </p:spTree>
    <p:extLst>
      <p:ext uri="{BB962C8B-B14F-4D97-AF65-F5344CB8AC3E}">
        <p14:creationId xmlns:p14="http://schemas.microsoft.com/office/powerpoint/2010/main" val="2817969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3ADE97-4EA8-450D-947E-4D1E86F096DA}"/>
              </a:ext>
            </a:extLst>
          </p:cNvPr>
          <p:cNvSpPr>
            <a:spLocks noGrp="1"/>
          </p:cNvSpPr>
          <p:nvPr>
            <p:ph type="title"/>
          </p:nvPr>
        </p:nvSpPr>
        <p:spPr>
          <a:xfrm>
            <a:off x="434975" y="449264"/>
            <a:ext cx="11563350" cy="773112"/>
          </a:xfrm>
        </p:spPr>
        <p:txBody>
          <a:bodyPr/>
          <a:lstStyle/>
          <a:p>
            <a:r>
              <a:rPr lang="en-US">
                <a:solidFill>
                  <a:schemeClr val="tx1"/>
                </a:solidFill>
              </a:rPr>
              <a:t>Virtualizing Windows Server</a:t>
            </a:r>
          </a:p>
        </p:txBody>
      </p:sp>
      <p:grpSp>
        <p:nvGrpSpPr>
          <p:cNvPr id="5" name="Group 4">
            <a:extLst>
              <a:ext uri="{FF2B5EF4-FFF2-40B4-BE49-F238E27FC236}">
                <a16:creationId xmlns:a16="http://schemas.microsoft.com/office/drawing/2014/main" id="{E48F5B6F-2191-4632-BB15-B5D1A34A51C2}"/>
              </a:ext>
            </a:extLst>
          </p:cNvPr>
          <p:cNvGrpSpPr/>
          <p:nvPr/>
        </p:nvGrpSpPr>
        <p:grpSpPr>
          <a:xfrm>
            <a:off x="8722073" y="1667605"/>
            <a:ext cx="3628265" cy="4877652"/>
            <a:chOff x="442806" y="1667605"/>
            <a:chExt cx="3628265" cy="4877652"/>
          </a:xfrm>
        </p:grpSpPr>
        <p:cxnSp>
          <p:nvCxnSpPr>
            <p:cNvPr id="6" name="Straight Connector 5">
              <a:extLst>
                <a:ext uri="{FF2B5EF4-FFF2-40B4-BE49-F238E27FC236}">
                  <a16:creationId xmlns:a16="http://schemas.microsoft.com/office/drawing/2014/main" id="{8AFBD21F-93DA-475C-B02E-9319745D5E17}"/>
                </a:ext>
              </a:extLst>
            </p:cNvPr>
            <p:cNvCxnSpPr>
              <a:cxnSpLocks/>
            </p:cNvCxnSpPr>
            <p:nvPr/>
          </p:nvCxnSpPr>
          <p:spPr>
            <a:xfrm>
              <a:off x="660396" y="4180859"/>
              <a:ext cx="2852184" cy="1"/>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0A37ECB-2822-48B8-A843-13F38DBA5821}"/>
                </a:ext>
              </a:extLst>
            </p:cNvPr>
            <p:cNvSpPr/>
            <p:nvPr/>
          </p:nvSpPr>
          <p:spPr>
            <a:xfrm>
              <a:off x="442806" y="2090056"/>
              <a:ext cx="3628265" cy="4455201"/>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defRPr/>
              </a:pPr>
              <a:r>
                <a:rPr lang="en-US" sz="2400">
                  <a:solidFill>
                    <a:schemeClr val="accent1"/>
                  </a:solidFill>
                  <a:cs typeface="Segoe UI" pitchFamily="34" charset="0"/>
                </a:rPr>
                <a:t>Windows Server</a:t>
              </a:r>
              <a:br>
                <a:rPr lang="en-US" sz="2400">
                  <a:solidFill>
                    <a:schemeClr val="accent1"/>
                  </a:solidFill>
                  <a:cs typeface="Segoe UI" pitchFamily="34" charset="0"/>
                </a:rPr>
              </a:br>
              <a:r>
                <a:rPr lang="en-US" sz="2400">
                  <a:solidFill>
                    <a:schemeClr val="accent1"/>
                  </a:solidFill>
                  <a:cs typeface="Segoe UI" pitchFamily="34" charset="0"/>
                </a:rPr>
                <a:t>RD Session Host</a:t>
              </a:r>
            </a:p>
            <a:p>
              <a:pPr defTabSz="932472" fontAlgn="base">
                <a:spcBef>
                  <a:spcPts val="1200"/>
                </a:spcBef>
                <a:defRPr/>
              </a:pPr>
              <a:r>
                <a:rPr lang="en-US" sz="2000">
                  <a:cs typeface="Segoe UI" pitchFamily="34" charset="0"/>
                </a:rPr>
                <a:t>Scalable multi-user legacy</a:t>
              </a:r>
              <a:br>
                <a:rPr lang="en-US" sz="2000">
                  <a:cs typeface="Segoe UI" pitchFamily="34" charset="0"/>
                </a:rPr>
              </a:br>
              <a:r>
                <a:rPr lang="en-US" sz="2000">
                  <a:cs typeface="Segoe UI" pitchFamily="34" charset="0"/>
                </a:rPr>
                <a:t>Windows environment.</a:t>
              </a:r>
              <a:br>
                <a:rPr lang="en-US" sz="2000">
                  <a:cs typeface="Segoe UI" pitchFamily="34" charset="0"/>
                </a:rPr>
              </a:br>
              <a:r>
                <a:rPr lang="en-US" sz="2000">
                  <a:cs typeface="Segoe UI" pitchFamily="34" charset="0"/>
                </a:rPr>
                <a:t>Windows Server</a:t>
              </a:r>
            </a:p>
            <a:p>
              <a:pPr defTabSz="932472" fontAlgn="base">
                <a:spcBef>
                  <a:spcPts val="3000"/>
                </a:spcBef>
                <a:defRPr/>
              </a:pPr>
              <a:r>
                <a:rPr lang="en-US" sz="2000">
                  <a:cs typeface="Segoe UI" pitchFamily="34" charset="0"/>
                </a:rPr>
                <a:t>Multiple users</a:t>
              </a:r>
            </a:p>
            <a:p>
              <a:pPr defTabSz="932472" fontAlgn="base">
                <a:spcBef>
                  <a:spcPts val="1200"/>
                </a:spcBef>
                <a:defRPr/>
              </a:pPr>
              <a:r>
                <a:rPr lang="en-US" sz="2000">
                  <a:cs typeface="Segoe UI" pitchFamily="34" charset="0"/>
                </a:rPr>
                <a:t>Win32</a:t>
              </a:r>
            </a:p>
            <a:p>
              <a:pPr defTabSz="932472" fontAlgn="base">
                <a:spcBef>
                  <a:spcPts val="1200"/>
                </a:spcBef>
                <a:defRPr/>
              </a:pPr>
              <a:r>
                <a:rPr lang="en-US" sz="2000">
                  <a:cs typeface="Segoe UI" pitchFamily="34" charset="0"/>
                </a:rPr>
                <a:t>Office Perpetual or Office 365 </a:t>
              </a:r>
              <a:r>
                <a:rPr lang="en-US" sz="2000" err="1">
                  <a:cs typeface="Segoe UI" pitchFamily="34" charset="0"/>
                </a:rPr>
                <a:t>ProPlus</a:t>
              </a:r>
              <a:r>
                <a:rPr lang="en-US" sz="2000">
                  <a:cs typeface="Segoe UI" pitchFamily="34" charset="0"/>
                </a:rPr>
                <a:t> </a:t>
              </a:r>
              <a:r>
                <a:rPr lang="en-US" sz="1400">
                  <a:cs typeface="Segoe UI" pitchFamily="34" charset="0"/>
                </a:rPr>
                <a:t>(Windows Server 2016/2019) </a:t>
              </a:r>
            </a:p>
            <a:p>
              <a:pPr defTabSz="932472" fontAlgn="base">
                <a:spcBef>
                  <a:spcPts val="1200"/>
                </a:spcBef>
                <a:defRPr/>
              </a:pPr>
              <a:r>
                <a:rPr lang="en-US" sz="2000">
                  <a:cs typeface="Segoe UI" pitchFamily="34" charset="0"/>
                </a:rPr>
                <a:t>Long-Term Servicing Channel</a:t>
              </a:r>
            </a:p>
          </p:txBody>
        </p:sp>
        <p:cxnSp>
          <p:nvCxnSpPr>
            <p:cNvPr id="8" name="Straight Connector 7">
              <a:extLst>
                <a:ext uri="{FF2B5EF4-FFF2-40B4-BE49-F238E27FC236}">
                  <a16:creationId xmlns:a16="http://schemas.microsoft.com/office/drawing/2014/main" id="{00AFA3D9-ADD7-4DAB-A69D-547680DABB3F}"/>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4">
              <a:extLst>
                <a:ext uri="{FF2B5EF4-FFF2-40B4-BE49-F238E27FC236}">
                  <a16:creationId xmlns:a16="http://schemas.microsoft.com/office/drawing/2014/main" id="{4D25BA67-6F96-479B-9F63-74E95B5EC0AD}"/>
                </a:ext>
              </a:extLst>
            </p:cNvPr>
            <p:cNvGrpSpPr>
              <a:grpSpLocks/>
            </p:cNvGrpSpPr>
            <p:nvPr/>
          </p:nvGrpSpPr>
          <p:grpSpPr bwMode="auto">
            <a:xfrm flipH="1">
              <a:off x="466559" y="1667605"/>
              <a:ext cx="457200" cy="326300"/>
              <a:chOff x="3794" y="2083"/>
              <a:chExt cx="245" cy="172"/>
            </a:xfrm>
          </p:grpSpPr>
          <p:sp>
            <p:nvSpPr>
              <p:cNvPr id="10" name="Rectangle 9">
                <a:extLst>
                  <a:ext uri="{FF2B5EF4-FFF2-40B4-BE49-F238E27FC236}">
                    <a16:creationId xmlns:a16="http://schemas.microsoft.com/office/drawing/2014/main" id="{42D6A747-A593-4540-B6B8-555B6E7DF5B6}"/>
                  </a:ext>
                </a:extLst>
              </p:cNvPr>
              <p:cNvSpPr>
                <a:spLocks noChangeArrowheads="1"/>
              </p:cNvSpPr>
              <p:nvPr/>
            </p:nvSpPr>
            <p:spPr bwMode="auto">
              <a:xfrm>
                <a:off x="3794" y="2083"/>
                <a:ext cx="245" cy="138"/>
              </a:xfrm>
              <a:prstGeom prst="rect">
                <a:avLst/>
              </a:prstGeom>
              <a:noFill/>
              <a:ln w="95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62BF96A2-805A-4645-BD42-28E05B57ABBD}"/>
                  </a:ext>
                </a:extLst>
              </p:cNvPr>
              <p:cNvSpPr>
                <a:spLocks noChangeShapeType="1"/>
              </p:cNvSpPr>
              <p:nvPr/>
            </p:nvSpPr>
            <p:spPr bwMode="auto">
              <a:xfrm>
                <a:off x="3917" y="2221"/>
                <a:ext cx="0" cy="29"/>
              </a:xfrm>
              <a:prstGeom prst="line">
                <a:avLst/>
              </a:prstGeom>
              <a:noFill/>
              <a:ln w="95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7F883628-1E0C-4F83-9DEA-AD9E3D3B6FC2}"/>
                  </a:ext>
                </a:extLst>
              </p:cNvPr>
              <p:cNvSpPr>
                <a:spLocks noChangeShapeType="1"/>
              </p:cNvSpPr>
              <p:nvPr/>
            </p:nvSpPr>
            <p:spPr bwMode="auto">
              <a:xfrm>
                <a:off x="3873" y="2255"/>
                <a:ext cx="86" cy="0"/>
              </a:xfrm>
              <a:prstGeom prst="line">
                <a:avLst/>
              </a:prstGeom>
              <a:noFill/>
              <a:ln w="95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grpSp>
      </p:grpSp>
      <p:grpSp>
        <p:nvGrpSpPr>
          <p:cNvPr id="13" name="Group 12">
            <a:extLst>
              <a:ext uri="{FF2B5EF4-FFF2-40B4-BE49-F238E27FC236}">
                <a16:creationId xmlns:a16="http://schemas.microsoft.com/office/drawing/2014/main" id="{F7065945-9846-4DE0-9159-71DB9530A165}"/>
              </a:ext>
            </a:extLst>
          </p:cNvPr>
          <p:cNvGrpSpPr/>
          <p:nvPr/>
        </p:nvGrpSpPr>
        <p:grpSpPr>
          <a:xfrm>
            <a:off x="442806" y="1662986"/>
            <a:ext cx="8003496" cy="4882271"/>
            <a:chOff x="4005942" y="1662986"/>
            <a:chExt cx="8003496" cy="4882271"/>
          </a:xfrm>
        </p:grpSpPr>
        <p:sp>
          <p:nvSpPr>
            <p:cNvPr id="14" name="Rectangle 13">
              <a:extLst>
                <a:ext uri="{FF2B5EF4-FFF2-40B4-BE49-F238E27FC236}">
                  <a16:creationId xmlns:a16="http://schemas.microsoft.com/office/drawing/2014/main" id="{F8D64AAE-F832-4E90-A219-6A3AED2FAC84}"/>
                </a:ext>
              </a:extLst>
            </p:cNvPr>
            <p:cNvSpPr/>
            <p:nvPr/>
          </p:nvSpPr>
          <p:spPr>
            <a:xfrm>
              <a:off x="4005943" y="2090056"/>
              <a:ext cx="8003495" cy="4455201"/>
            </a:xfrm>
            <a:prstGeom prst="rect">
              <a:avLst/>
            </a:prstGeom>
            <a:ln w="6350">
              <a:solidFill>
                <a:schemeClr val="bg1">
                  <a:lumMod val="85000"/>
                </a:schemeClr>
              </a:solidFill>
            </a:ln>
          </p:spPr>
          <p:txBody>
            <a:bodyPr wrap="square" lIns="137160" tIns="91440" rIns="91440" bIns="91440">
              <a:noAutofit/>
            </a:bodyPr>
            <a:lstStyle/>
            <a:p>
              <a:pPr marL="342900" indent="-342900" defTabSz="932472" fontAlgn="base">
                <a:spcBef>
                  <a:spcPts val="1200"/>
                </a:spcBef>
                <a:buFont typeface="Arial" panose="020B0604020202020204" pitchFamily="34" charset="0"/>
                <a:buChar char="•"/>
              </a:pPr>
              <a:r>
                <a:rPr lang="en-US" sz="2400">
                  <a:solidFill>
                    <a:schemeClr val="accent1"/>
                  </a:solidFill>
                  <a:cs typeface="Segoe UI" pitchFamily="34" charset="0"/>
                </a:rPr>
                <a:t>Supports 2012 R2, 2016, and 2019</a:t>
              </a:r>
            </a:p>
            <a:p>
              <a:pPr marL="800100" lvl="1" indent="-342900" defTabSz="932472" fontAlgn="base">
                <a:spcAft>
                  <a:spcPts val="600"/>
                </a:spcAft>
                <a:buFont typeface="Segoe UI" panose="020B0502040204020203" pitchFamily="34" charset="0"/>
                <a:buChar char="–"/>
                <a:tabLst>
                  <a:tab pos="682625" algn="l"/>
                </a:tabLst>
              </a:pPr>
              <a:r>
                <a:rPr lang="en-US" sz="2200">
                  <a:solidFill>
                    <a:schemeClr val="tx2"/>
                  </a:solidFill>
                  <a:cs typeface="Segoe UI" pitchFamily="34" charset="0"/>
                </a:rPr>
                <a:t>If an older version, suggest upgrade to newer version or refactor app for Windows 10 multi-session</a:t>
              </a:r>
            </a:p>
            <a:p>
              <a:pPr marL="342900" indent="-342900" defTabSz="932472" fontAlgn="base">
                <a:spcBef>
                  <a:spcPts val="1200"/>
                </a:spcBef>
                <a:buFont typeface="Arial" panose="020B0604020202020204" pitchFamily="34" charset="0"/>
                <a:buChar char="•"/>
              </a:pPr>
              <a:r>
                <a:rPr lang="en-US" sz="2400">
                  <a:solidFill>
                    <a:schemeClr val="accent1"/>
                  </a:solidFill>
                  <a:cs typeface="Segoe UI" pitchFamily="34" charset="0"/>
                </a:rPr>
                <a:t>Office 365 </a:t>
              </a:r>
              <a:r>
                <a:rPr lang="en-US" sz="2400" err="1">
                  <a:solidFill>
                    <a:schemeClr val="accent1"/>
                  </a:solidFill>
                  <a:cs typeface="Segoe UI" pitchFamily="34" charset="0"/>
                </a:rPr>
                <a:t>ProPlus</a:t>
              </a:r>
              <a:r>
                <a:rPr lang="en-US" sz="2400">
                  <a:solidFill>
                    <a:schemeClr val="accent1"/>
                  </a:solidFill>
                  <a:cs typeface="Segoe UI" pitchFamily="34" charset="0"/>
                </a:rPr>
                <a:t> support only in Windows </a:t>
              </a:r>
              <a:br>
                <a:rPr lang="en-US" sz="2400">
                  <a:solidFill>
                    <a:schemeClr val="accent1"/>
                  </a:solidFill>
                  <a:cs typeface="Segoe UI" pitchFamily="34" charset="0"/>
                </a:rPr>
              </a:br>
              <a:r>
                <a:rPr lang="en-US" sz="2400">
                  <a:solidFill>
                    <a:schemeClr val="accent1"/>
                  </a:solidFill>
                  <a:cs typeface="Segoe UI" pitchFamily="34" charset="0"/>
                </a:rPr>
                <a:t>Server 2016 and 2019</a:t>
              </a:r>
            </a:p>
            <a:p>
              <a:pPr marL="800100" lvl="1" indent="-342900" defTabSz="932472" fontAlgn="base">
                <a:spcAft>
                  <a:spcPts val="600"/>
                </a:spcAft>
                <a:buFont typeface="Segoe UI" panose="020B0502040204020203" pitchFamily="34" charset="0"/>
                <a:buChar char="–"/>
                <a:tabLst>
                  <a:tab pos="682625" algn="l"/>
                </a:tabLst>
              </a:pPr>
              <a:r>
                <a:rPr lang="en-US" sz="2200">
                  <a:solidFill>
                    <a:schemeClr val="tx2"/>
                  </a:solidFill>
                  <a:cs typeface="Segoe UI" pitchFamily="34" charset="0"/>
                </a:rPr>
                <a:t>2012 R2 only supports Office perpetual</a:t>
              </a:r>
            </a:p>
            <a:p>
              <a:pPr marL="800100" lvl="1" indent="-342900" defTabSz="932472" fontAlgn="base">
                <a:spcAft>
                  <a:spcPts val="600"/>
                </a:spcAft>
                <a:buFont typeface="Segoe UI" panose="020B0502040204020203" pitchFamily="34" charset="0"/>
                <a:buChar char="–"/>
                <a:tabLst>
                  <a:tab pos="682625" algn="l"/>
                </a:tabLst>
              </a:pPr>
              <a:r>
                <a:rPr lang="en-US" sz="2200">
                  <a:solidFill>
                    <a:schemeClr val="tx2"/>
                  </a:solidFill>
                  <a:cs typeface="Segoe UI" pitchFamily="34" charset="0"/>
                </a:rPr>
                <a:t>Use Windows 10 Enterprise multi-session for best experience</a:t>
              </a:r>
            </a:p>
            <a:p>
              <a:pPr marL="342900" indent="-342900" defTabSz="932472" fontAlgn="base">
                <a:spcBef>
                  <a:spcPts val="1200"/>
                </a:spcBef>
                <a:buFont typeface="Arial" panose="020B0604020202020204" pitchFamily="34" charset="0"/>
                <a:buChar char="•"/>
              </a:pPr>
              <a:r>
                <a:rPr lang="en-US" sz="2400">
                  <a:solidFill>
                    <a:schemeClr val="accent1"/>
                  </a:solidFill>
                  <a:cs typeface="Segoe UI" pitchFamily="34" charset="0"/>
                </a:rPr>
                <a:t>Requires the use of Windows Server VMs on Azure but can leverage Azure Hybrid Benefit for cost savings</a:t>
              </a:r>
            </a:p>
          </p:txBody>
        </p:sp>
        <p:cxnSp>
          <p:nvCxnSpPr>
            <p:cNvPr id="15" name="Straight Connector 14">
              <a:extLst>
                <a:ext uri="{FF2B5EF4-FFF2-40B4-BE49-F238E27FC236}">
                  <a16:creationId xmlns:a16="http://schemas.microsoft.com/office/drawing/2014/main" id="{4476E054-DB04-43F3-89FC-8A7A3B303D0D}"/>
                </a:ext>
              </a:extLst>
            </p:cNvPr>
            <p:cNvCxnSpPr/>
            <p:nvPr/>
          </p:nvCxnSpPr>
          <p:spPr>
            <a:xfrm>
              <a:off x="402045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Freeform 13" title="Icon of a cloud">
              <a:extLst>
                <a:ext uri="{FF2B5EF4-FFF2-40B4-BE49-F238E27FC236}">
                  <a16:creationId xmlns:a16="http://schemas.microsoft.com/office/drawing/2014/main" id="{88E92A35-9960-4FEF-A251-09ED32AFF87F}"/>
                </a:ext>
              </a:extLst>
            </p:cNvPr>
            <p:cNvSpPr>
              <a:spLocks noChangeAspect="1"/>
            </p:cNvSpPr>
            <p:nvPr/>
          </p:nvSpPr>
          <p:spPr bwMode="auto">
            <a:xfrm>
              <a:off x="4005942" y="1662986"/>
              <a:ext cx="566053" cy="31051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ln>
              <a:solidFill>
                <a:schemeClr val="accent1"/>
              </a:solidFill>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741689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ylinder 2">
            <a:extLst>
              <a:ext uri="{FF2B5EF4-FFF2-40B4-BE49-F238E27FC236}">
                <a16:creationId xmlns:a16="http://schemas.microsoft.com/office/drawing/2014/main" id="{07D108FA-0FB1-4CD6-9B9A-11697B949FF0}"/>
              </a:ext>
            </a:extLst>
          </p:cNvPr>
          <p:cNvSpPr/>
          <p:nvPr/>
        </p:nvSpPr>
        <p:spPr>
          <a:xfrm rot="5400000">
            <a:off x="2799013" y="1562913"/>
            <a:ext cx="154449" cy="232408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CA1AFA0-F422-43DA-9F74-EBDF8390CBB3}"/>
              </a:ext>
            </a:extLst>
          </p:cNvPr>
          <p:cNvSpPr/>
          <p:nvPr/>
        </p:nvSpPr>
        <p:spPr bwMode="auto">
          <a:xfrm>
            <a:off x="4134748" y="195653"/>
            <a:ext cx="6250538" cy="6466694"/>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5" name="Rectangle 4">
            <a:extLst>
              <a:ext uri="{FF2B5EF4-FFF2-40B4-BE49-F238E27FC236}">
                <a16:creationId xmlns:a16="http://schemas.microsoft.com/office/drawing/2014/main" id="{5544F77B-ED3C-4434-B67C-D4CB55987622}"/>
              </a:ext>
            </a:extLst>
          </p:cNvPr>
          <p:cNvSpPr/>
          <p:nvPr/>
        </p:nvSpPr>
        <p:spPr>
          <a:xfrm>
            <a:off x="45905" y="195653"/>
            <a:ext cx="1552545" cy="6466694"/>
          </a:xfrm>
          <a:prstGeom prst="rect">
            <a:avLst/>
          </a:prstGeom>
          <a:solidFill>
            <a:srgbClr val="F7F7F7"/>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0" name="TextBox 9">
            <a:extLst>
              <a:ext uri="{FF2B5EF4-FFF2-40B4-BE49-F238E27FC236}">
                <a16:creationId xmlns:a16="http://schemas.microsoft.com/office/drawing/2014/main" id="{9902FE06-87E3-469E-8EB1-23164D58429A}"/>
              </a:ext>
            </a:extLst>
          </p:cNvPr>
          <p:cNvSpPr txBox="1"/>
          <p:nvPr/>
        </p:nvSpPr>
        <p:spPr>
          <a:xfrm>
            <a:off x="48266" y="6595586"/>
            <a:ext cx="1823811" cy="276999"/>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On-premises network</a:t>
            </a:r>
          </a:p>
        </p:txBody>
      </p:sp>
      <p:sp>
        <p:nvSpPr>
          <p:cNvPr id="15" name="Rectangle 14">
            <a:extLst>
              <a:ext uri="{FF2B5EF4-FFF2-40B4-BE49-F238E27FC236}">
                <a16:creationId xmlns:a16="http://schemas.microsoft.com/office/drawing/2014/main" id="{73CC5C48-8991-4127-9F80-0C07568981C8}"/>
              </a:ext>
            </a:extLst>
          </p:cNvPr>
          <p:cNvSpPr/>
          <p:nvPr/>
        </p:nvSpPr>
        <p:spPr>
          <a:xfrm>
            <a:off x="4696640" y="2316551"/>
            <a:ext cx="1353581" cy="1044577"/>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517FAC63-7D61-4811-84BA-96A761320BE2}"/>
              </a:ext>
            </a:extLst>
          </p:cNvPr>
          <p:cNvSpPr/>
          <p:nvPr/>
        </p:nvSpPr>
        <p:spPr>
          <a:xfrm>
            <a:off x="4630718" y="1074842"/>
            <a:ext cx="3401862" cy="3004740"/>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7" name="TextBox 16">
            <a:extLst>
              <a:ext uri="{FF2B5EF4-FFF2-40B4-BE49-F238E27FC236}">
                <a16:creationId xmlns:a16="http://schemas.microsoft.com/office/drawing/2014/main" id="{EE422074-627D-4C4F-BC8A-D84235BF9691}"/>
              </a:ext>
            </a:extLst>
          </p:cNvPr>
          <p:cNvSpPr txBox="1"/>
          <p:nvPr/>
        </p:nvSpPr>
        <p:spPr>
          <a:xfrm>
            <a:off x="4622848" y="3321503"/>
            <a:ext cx="1526679" cy="230832"/>
          </a:xfrm>
          <a:prstGeom prst="rect">
            <a:avLst/>
          </a:prstGeom>
          <a:noFill/>
        </p:spPr>
        <p:txBody>
          <a:bodyPr wrap="square" rtlCol="0">
            <a:spAutoFit/>
          </a:bodyPr>
          <a:lstStyle/>
          <a:p>
            <a:pPr marL="0" marR="0" lvl="0" indent="0"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GW Subnet: </a:t>
            </a:r>
            <a:r>
              <a:rPr lang="en-US" sz="900" b="1" dirty="0">
                <a:solidFill>
                  <a:prstClr val="black">
                    <a:lumMod val="65000"/>
                    <a:lumOff val="35000"/>
                  </a:prstClr>
                </a:solidFill>
                <a:latin typeface="Book Antiqua" panose="02040602050305030304" pitchFamily="18" charset="0"/>
                <a:cs typeface="Arial" panose="020B0604020202020204" pitchFamily="34" charset="0"/>
              </a:rPr>
              <a:t>10.10.0.0/24</a:t>
            </a:r>
          </a:p>
        </p:txBody>
      </p:sp>
      <p:sp>
        <p:nvSpPr>
          <p:cNvPr id="18" name="Rectangle 17">
            <a:extLst>
              <a:ext uri="{FF2B5EF4-FFF2-40B4-BE49-F238E27FC236}">
                <a16:creationId xmlns:a16="http://schemas.microsoft.com/office/drawing/2014/main" id="{6A4A2E5E-55B6-4E9A-B5E0-19A910076A98}"/>
              </a:ext>
            </a:extLst>
          </p:cNvPr>
          <p:cNvSpPr/>
          <p:nvPr/>
        </p:nvSpPr>
        <p:spPr>
          <a:xfrm>
            <a:off x="6529751" y="1706643"/>
            <a:ext cx="1406358" cy="1895248"/>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cxnSp>
        <p:nvCxnSpPr>
          <p:cNvPr id="24" name="Straight Connector 23">
            <a:extLst>
              <a:ext uri="{FF2B5EF4-FFF2-40B4-BE49-F238E27FC236}">
                <a16:creationId xmlns:a16="http://schemas.microsoft.com/office/drawing/2014/main" id="{B6320E76-4DBA-4A6D-AF81-4F55078E3B36}"/>
              </a:ext>
            </a:extLst>
          </p:cNvPr>
          <p:cNvCxnSpPr>
            <a:cxnSpLocks/>
          </p:cNvCxnSpPr>
          <p:nvPr/>
        </p:nvCxnSpPr>
        <p:spPr>
          <a:xfrm flipH="1">
            <a:off x="1381789" y="2712065"/>
            <a:ext cx="3691816" cy="264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6BDBB687-2054-4671-97F6-09FCEEB5509F}"/>
              </a:ext>
            </a:extLst>
          </p:cNvPr>
          <p:cNvPicPr>
            <a:picLocks noChangeAspect="1"/>
          </p:cNvPicPr>
          <p:nvPr/>
        </p:nvPicPr>
        <p:blipFill>
          <a:blip r:embed="rId2"/>
          <a:stretch>
            <a:fillRect/>
          </a:stretch>
        </p:blipFill>
        <p:spPr>
          <a:xfrm>
            <a:off x="2347593" y="2425027"/>
            <a:ext cx="632253" cy="779975"/>
          </a:xfrm>
          <a:prstGeom prst="rect">
            <a:avLst/>
          </a:prstGeom>
        </p:spPr>
      </p:pic>
      <p:sp>
        <p:nvSpPr>
          <p:cNvPr id="27" name="TextBox 26">
            <a:extLst>
              <a:ext uri="{FF2B5EF4-FFF2-40B4-BE49-F238E27FC236}">
                <a16:creationId xmlns:a16="http://schemas.microsoft.com/office/drawing/2014/main" id="{E48C2DCB-8966-439F-A1C7-10B41846B73A}"/>
              </a:ext>
            </a:extLst>
          </p:cNvPr>
          <p:cNvSpPr txBox="1"/>
          <p:nvPr/>
        </p:nvSpPr>
        <p:spPr>
          <a:xfrm>
            <a:off x="6438789" y="3598643"/>
            <a:ext cx="1706446" cy="230832"/>
          </a:xfrm>
          <a:prstGeom prst="rect">
            <a:avLst/>
          </a:prstGeom>
          <a:noFill/>
        </p:spPr>
        <p:txBody>
          <a:bodyPr wrap="square" rtlCol="0">
            <a:spAutoFit/>
          </a:bodyPr>
          <a:lstStyle/>
          <a:p>
            <a:pPr marL="0" marR="0" lvl="0" indent="0"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FW Subnet: </a:t>
            </a:r>
            <a:r>
              <a:rPr lang="en-US" sz="900" b="1" dirty="0">
                <a:solidFill>
                  <a:prstClr val="black">
                    <a:lumMod val="65000"/>
                    <a:lumOff val="35000"/>
                  </a:prstClr>
                </a:solidFill>
                <a:latin typeface="Book Antiqua" panose="02040602050305030304" pitchFamily="18" charset="0"/>
                <a:cs typeface="Arial" panose="020B0604020202020204" pitchFamily="34" charset="0"/>
              </a:rPr>
              <a:t>10.10.20.0/24</a:t>
            </a:r>
          </a:p>
        </p:txBody>
      </p:sp>
      <p:sp>
        <p:nvSpPr>
          <p:cNvPr id="28" name="TextBox 27">
            <a:extLst>
              <a:ext uri="{FF2B5EF4-FFF2-40B4-BE49-F238E27FC236}">
                <a16:creationId xmlns:a16="http://schemas.microsoft.com/office/drawing/2014/main" id="{D830867E-A07C-4F11-A2A4-51E1DAD434D0}"/>
              </a:ext>
            </a:extLst>
          </p:cNvPr>
          <p:cNvSpPr txBox="1"/>
          <p:nvPr/>
        </p:nvSpPr>
        <p:spPr>
          <a:xfrm>
            <a:off x="4863259" y="4063279"/>
            <a:ext cx="2670265" cy="553998"/>
          </a:xfrm>
          <a:prstGeom prst="rect">
            <a:avLst/>
          </a:prstGeom>
          <a:noFill/>
        </p:spPr>
        <p:txBody>
          <a:bodyPr wrap="square" rtlCol="0">
            <a:spAutoFit/>
          </a:bodyPr>
          <a:lstStyle/>
          <a:p>
            <a:pPr defTabSz="609585">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VNET: (10.10.0.0/16)</a:t>
            </a:r>
          </a:p>
          <a:p>
            <a:pPr defTabSz="609585">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West Europe</a:t>
            </a:r>
          </a:p>
          <a:p>
            <a:pPr defTabSz="609585">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DNS: 10.10.10.5</a:t>
            </a:r>
          </a:p>
        </p:txBody>
      </p:sp>
      <p:sp>
        <p:nvSpPr>
          <p:cNvPr id="32" name="TextBox 31">
            <a:extLst>
              <a:ext uri="{FF2B5EF4-FFF2-40B4-BE49-F238E27FC236}">
                <a16:creationId xmlns:a16="http://schemas.microsoft.com/office/drawing/2014/main" id="{282A0799-93DE-4BDA-93EF-66B74F20AB33}"/>
              </a:ext>
            </a:extLst>
          </p:cNvPr>
          <p:cNvSpPr txBox="1"/>
          <p:nvPr/>
        </p:nvSpPr>
        <p:spPr>
          <a:xfrm>
            <a:off x="2924489" y="2836102"/>
            <a:ext cx="1621512" cy="338554"/>
          </a:xfrm>
          <a:prstGeom prst="rect">
            <a:avLst/>
          </a:prstGeom>
          <a:noFill/>
        </p:spPr>
        <p:txBody>
          <a:bodyPr wrap="square" rtlCol="0">
            <a:spAutoFit/>
          </a:bodyPr>
          <a:lstStyle/>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S2S VPN over Internet</a:t>
            </a:r>
          </a:p>
          <a:p>
            <a:pPr lvl="0" defTabSz="609585">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Or E</a:t>
            </a:r>
            <a:r>
              <a:rPr lang="en-US" sz="800" b="1" dirty="0" err="1">
                <a:solidFill>
                  <a:prstClr val="black">
                    <a:lumMod val="65000"/>
                    <a:lumOff val="35000"/>
                  </a:prstClr>
                </a:solidFill>
                <a:latin typeface="Book Antiqua" panose="02040602050305030304" pitchFamily="18" charset="0"/>
                <a:cs typeface="Arial" panose="020B0604020202020204" pitchFamily="34" charset="0"/>
              </a:rPr>
              <a:t>xpressRoute</a:t>
            </a:r>
            <a:endPar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sp>
        <p:nvSpPr>
          <p:cNvPr id="33" name="TextBox 32">
            <a:extLst>
              <a:ext uri="{FF2B5EF4-FFF2-40B4-BE49-F238E27FC236}">
                <a16:creationId xmlns:a16="http://schemas.microsoft.com/office/drawing/2014/main" id="{8422791A-44AA-480A-871B-95BF851D5E07}"/>
              </a:ext>
            </a:extLst>
          </p:cNvPr>
          <p:cNvSpPr txBox="1"/>
          <p:nvPr/>
        </p:nvSpPr>
        <p:spPr>
          <a:xfrm>
            <a:off x="5255102" y="253777"/>
            <a:ext cx="2404656" cy="553998"/>
          </a:xfrm>
          <a:prstGeom prst="rect">
            <a:avLst/>
          </a:prstGeom>
          <a:noFill/>
        </p:spPr>
        <p:txBody>
          <a:bodyPr wrap="square" rtlCol="0">
            <a:spAutoFit/>
          </a:bodyPr>
          <a:lstStyle/>
          <a:p>
            <a:pPr lvl="0" defTabSz="609585">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Azure AD</a:t>
            </a:r>
          </a:p>
          <a:p>
            <a:pPr marL="171450" lvl="0" indent="-171450" defTabSz="609585">
              <a:buFont typeface="Arial" panose="020B0604020202020204" pitchFamily="34" charset="0"/>
              <a:buChar char="•"/>
              <a:defRPr/>
            </a:pPr>
            <a:r>
              <a:rPr lang="en-US" sz="1000" dirty="0">
                <a:solidFill>
                  <a:prstClr val="black">
                    <a:lumMod val="65000"/>
                    <a:lumOff val="35000"/>
                  </a:prstClr>
                </a:solidFill>
                <a:latin typeface="Book Antiqua" panose="02040602050305030304" pitchFamily="18" charset="0"/>
                <a:cs typeface="Arial" panose="020B0604020202020204" pitchFamily="34" charset="0"/>
              </a:rPr>
              <a:t>contoso.com</a:t>
            </a:r>
          </a:p>
          <a:p>
            <a:pPr marL="171450" lvl="0" indent="-171450" defTabSz="609585">
              <a:buFont typeface="Arial" panose="020B0604020202020204" pitchFamily="34" charset="0"/>
              <a:buChar char="•"/>
              <a:defRPr/>
            </a:pPr>
            <a:r>
              <a:rPr lang="en-US" sz="1000" dirty="0">
                <a:solidFill>
                  <a:prstClr val="black">
                    <a:lumMod val="65000"/>
                    <a:lumOff val="35000"/>
                  </a:prstClr>
                </a:solidFill>
                <a:latin typeface="Book Antiqua" panose="02040602050305030304" pitchFamily="18" charset="0"/>
                <a:cs typeface="Arial" panose="020B0604020202020204" pitchFamily="34" charset="0"/>
              </a:rPr>
              <a:t>contoso.onmicrosoft.com</a:t>
            </a:r>
            <a:endParaRPr kumimoji="0" lang="en-US" sz="10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sp>
        <p:nvSpPr>
          <p:cNvPr id="34" name="TextBox 33">
            <a:extLst>
              <a:ext uri="{FF2B5EF4-FFF2-40B4-BE49-F238E27FC236}">
                <a16:creationId xmlns:a16="http://schemas.microsoft.com/office/drawing/2014/main" id="{F24A8B2D-4D26-4B9C-8054-AABA913DBABD}"/>
              </a:ext>
            </a:extLst>
          </p:cNvPr>
          <p:cNvSpPr txBox="1"/>
          <p:nvPr/>
        </p:nvSpPr>
        <p:spPr>
          <a:xfrm>
            <a:off x="4676232" y="2854636"/>
            <a:ext cx="1458252" cy="507831"/>
          </a:xfrm>
          <a:prstGeom prst="rect">
            <a:avLst/>
          </a:prstGeom>
          <a:noFill/>
        </p:spPr>
        <p:txBody>
          <a:bodyPr wrap="square" rtlCol="0">
            <a:spAutoFit/>
          </a:bodyPr>
          <a:lstStyle/>
          <a:p>
            <a:pPr lvl="0" algn="ctr" defTabSz="609585">
              <a:defRPr/>
            </a:pPr>
            <a:r>
              <a:rPr lang="en-US" sz="900" b="1" dirty="0">
                <a:solidFill>
                  <a:prstClr val="black">
                    <a:lumMod val="65000"/>
                    <a:lumOff val="35000"/>
                  </a:prstClr>
                </a:solidFill>
                <a:latin typeface="Book Antiqua" panose="02040602050305030304" pitchFamily="18" charset="0"/>
                <a:cs typeface="Arial" panose="020B0604020202020204" pitchFamily="34" charset="0"/>
              </a:rPr>
              <a:t>Azure VPN Gateway 10.10.0.4 </a:t>
            </a:r>
          </a:p>
          <a:p>
            <a:pPr lvl="0" algn="ctr" defTabSz="609585">
              <a:defRPr/>
            </a:pPr>
            <a:r>
              <a:rPr lang="en-US" sz="900" b="1" dirty="0">
                <a:solidFill>
                  <a:prstClr val="black">
                    <a:lumMod val="65000"/>
                    <a:lumOff val="35000"/>
                  </a:prstClr>
                </a:solidFill>
                <a:latin typeface="Book Antiqua" panose="02040602050305030304" pitchFamily="18" charset="0"/>
                <a:cs typeface="Arial" panose="020B0604020202020204" pitchFamily="34" charset="0"/>
              </a:rPr>
              <a:t>(Public IP: X.X.X.X)</a:t>
            </a:r>
          </a:p>
        </p:txBody>
      </p:sp>
      <p:pic>
        <p:nvPicPr>
          <p:cNvPr id="44" name="Picture 43">
            <a:extLst>
              <a:ext uri="{FF2B5EF4-FFF2-40B4-BE49-F238E27FC236}">
                <a16:creationId xmlns:a16="http://schemas.microsoft.com/office/drawing/2014/main" id="{7B0EA7E0-B474-4094-9CEA-2F21AB39D1D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182" b="91818" l="9091" r="89773">
                        <a14:foregroundMark x1="69318" y1="71818" x2="69318" y2="71818"/>
                        <a14:foregroundMark x1="22727" y1="8182" x2="22727" y2="8182"/>
                        <a14:foregroundMark x1="85227" y1="91818" x2="85227" y2="91818"/>
                        <a14:foregroundMark x1="30682" y1="28182" x2="30682" y2="28182"/>
                        <a14:foregroundMark x1="30682" y1="38182" x2="30682" y2="38182"/>
                        <a14:foregroundMark x1="30682" y1="28182" x2="30682" y2="28182"/>
                        <a14:foregroundMark x1="29545" y1="26364" x2="29545" y2="26364"/>
                        <a14:foregroundMark x1="17045" y1="17273" x2="17045" y2="17273"/>
                        <a14:foregroundMark x1="19318" y1="25455" x2="19318" y2="25455"/>
                      </a14:backgroundRemoval>
                    </a14:imgEffect>
                  </a14:imgLayer>
                </a14:imgProps>
              </a:ext>
            </a:extLst>
          </a:blip>
          <a:stretch>
            <a:fillRect/>
          </a:stretch>
        </p:blipFill>
        <p:spPr>
          <a:xfrm>
            <a:off x="35320" y="6136584"/>
            <a:ext cx="445701" cy="557127"/>
          </a:xfrm>
          <a:prstGeom prst="rect">
            <a:avLst/>
          </a:prstGeom>
        </p:spPr>
      </p:pic>
      <p:pic>
        <p:nvPicPr>
          <p:cNvPr id="20" name="Picture 19">
            <a:extLst>
              <a:ext uri="{FF2B5EF4-FFF2-40B4-BE49-F238E27FC236}">
                <a16:creationId xmlns:a16="http://schemas.microsoft.com/office/drawing/2014/main" id="{5D15CBAA-EACB-498A-B2F3-82C6D1B010FA}"/>
              </a:ext>
            </a:extLst>
          </p:cNvPr>
          <p:cNvPicPr>
            <a:picLocks noChangeAspect="1"/>
          </p:cNvPicPr>
          <p:nvPr/>
        </p:nvPicPr>
        <p:blipFill>
          <a:blip r:embed="rId5"/>
          <a:stretch>
            <a:fillRect/>
          </a:stretch>
        </p:blipFill>
        <p:spPr>
          <a:xfrm>
            <a:off x="7526585" y="5011227"/>
            <a:ext cx="409524" cy="295238"/>
          </a:xfrm>
          <a:prstGeom prst="rect">
            <a:avLst/>
          </a:prstGeom>
        </p:spPr>
      </p:pic>
      <p:sp>
        <p:nvSpPr>
          <p:cNvPr id="45" name="Rectangle 44">
            <a:extLst>
              <a:ext uri="{FF2B5EF4-FFF2-40B4-BE49-F238E27FC236}">
                <a16:creationId xmlns:a16="http://schemas.microsoft.com/office/drawing/2014/main" id="{58C48829-F2A8-4F7D-B2D5-741080164ACA}"/>
              </a:ext>
            </a:extLst>
          </p:cNvPr>
          <p:cNvSpPr/>
          <p:nvPr/>
        </p:nvSpPr>
        <p:spPr bwMode="auto">
          <a:xfrm>
            <a:off x="4522253" y="4736627"/>
            <a:ext cx="3545771" cy="1858959"/>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46" name="Group 45">
            <a:extLst>
              <a:ext uri="{FF2B5EF4-FFF2-40B4-BE49-F238E27FC236}">
                <a16:creationId xmlns:a16="http://schemas.microsoft.com/office/drawing/2014/main" id="{FDF82999-7EBB-4862-B2DA-A123086C3D82}"/>
              </a:ext>
            </a:extLst>
          </p:cNvPr>
          <p:cNvGrpSpPr/>
          <p:nvPr/>
        </p:nvGrpSpPr>
        <p:grpSpPr>
          <a:xfrm>
            <a:off x="6289957" y="4799795"/>
            <a:ext cx="1703068" cy="587682"/>
            <a:chOff x="4908037" y="3834996"/>
            <a:chExt cx="1703068" cy="587682"/>
          </a:xfrm>
        </p:grpSpPr>
        <p:sp>
          <p:nvSpPr>
            <p:cNvPr id="47" name="Rectangle: Rounded Corners 46">
              <a:extLst>
                <a:ext uri="{FF2B5EF4-FFF2-40B4-BE49-F238E27FC236}">
                  <a16:creationId xmlns:a16="http://schemas.microsoft.com/office/drawing/2014/main" id="{DD1034BC-6CD0-47AB-9373-11AF2E5190C9}"/>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8" name="Rectangle: Rounded Corners 47">
              <a:extLst>
                <a:ext uri="{FF2B5EF4-FFF2-40B4-BE49-F238E27FC236}">
                  <a16:creationId xmlns:a16="http://schemas.microsoft.com/office/drawing/2014/main" id="{5CCB5313-8412-43BE-8257-2F28C9D31416}"/>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9" name="Rectangle: Rounded Corners 48">
              <a:extLst>
                <a:ext uri="{FF2B5EF4-FFF2-40B4-BE49-F238E27FC236}">
                  <a16:creationId xmlns:a16="http://schemas.microsoft.com/office/drawing/2014/main" id="{1C62258B-74C3-4149-9676-E104D49C7576}"/>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50" name="algorithm" title="Icon of a heartbeat">
              <a:extLst>
                <a:ext uri="{FF2B5EF4-FFF2-40B4-BE49-F238E27FC236}">
                  <a16:creationId xmlns:a16="http://schemas.microsoft.com/office/drawing/2014/main" id="{048718E4-EF5C-4BE6-AC02-6ADE5BD95377}"/>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8224392A-BAFD-47F4-8BE7-9A1288459AAB}"/>
              </a:ext>
            </a:extLst>
          </p:cNvPr>
          <p:cNvGrpSpPr/>
          <p:nvPr/>
        </p:nvGrpSpPr>
        <p:grpSpPr>
          <a:xfrm>
            <a:off x="6289957" y="5402816"/>
            <a:ext cx="1703068" cy="587682"/>
            <a:chOff x="4908037" y="4699961"/>
            <a:chExt cx="1703068" cy="587682"/>
          </a:xfrm>
        </p:grpSpPr>
        <p:sp>
          <p:nvSpPr>
            <p:cNvPr id="52" name="Rectangle: Rounded Corners 51">
              <a:extLst>
                <a:ext uri="{FF2B5EF4-FFF2-40B4-BE49-F238E27FC236}">
                  <a16:creationId xmlns:a16="http://schemas.microsoft.com/office/drawing/2014/main" id="{40B7AC72-F3F5-40E3-87B7-8187FBC54D20}"/>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3" name="Rectangle: Rounded Corners 52">
              <a:extLst>
                <a:ext uri="{FF2B5EF4-FFF2-40B4-BE49-F238E27FC236}">
                  <a16:creationId xmlns:a16="http://schemas.microsoft.com/office/drawing/2014/main" id="{75001716-4D36-48DC-BB2E-D5AAC048A824}"/>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D6C35CD2-E514-452A-BA4D-A716677FBDD0}"/>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55" name="Straight Connector 54">
              <a:extLst>
                <a:ext uri="{FF2B5EF4-FFF2-40B4-BE49-F238E27FC236}">
                  <a16:creationId xmlns:a16="http://schemas.microsoft.com/office/drawing/2014/main" id="{18E498AD-B91F-479B-9991-448D8E7C7A44}"/>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4809678-54CA-4675-8C10-93CE4D09F77F}"/>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5FD1D67-80CF-41AD-AE81-00A78B35337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8" name="Rectangle: Rounded Corners 57">
            <a:extLst>
              <a:ext uri="{FF2B5EF4-FFF2-40B4-BE49-F238E27FC236}">
                <a16:creationId xmlns:a16="http://schemas.microsoft.com/office/drawing/2014/main" id="{682F4970-0121-4D20-B182-BCF39C707532}"/>
              </a:ext>
            </a:extLst>
          </p:cNvPr>
          <p:cNvSpPr/>
          <p:nvPr/>
        </p:nvSpPr>
        <p:spPr bwMode="auto">
          <a:xfrm>
            <a:off x="6388608" y="5993995"/>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B0F0"/>
                </a:solidFill>
                <a:effectLst/>
                <a:uLnTx/>
                <a:uFillTx/>
                <a:latin typeface="Book Antiqua" panose="02040602050305030304" pitchFamily="18" charset="0"/>
              </a:rPr>
              <a:t>Azure SQL DB</a:t>
            </a:r>
          </a:p>
        </p:txBody>
      </p:sp>
      <p:grpSp>
        <p:nvGrpSpPr>
          <p:cNvPr id="59" name="Group 58">
            <a:extLst>
              <a:ext uri="{FF2B5EF4-FFF2-40B4-BE49-F238E27FC236}">
                <a16:creationId xmlns:a16="http://schemas.microsoft.com/office/drawing/2014/main" id="{039EE5BD-F8F5-4548-9801-6BDEF58229AB}"/>
              </a:ext>
            </a:extLst>
          </p:cNvPr>
          <p:cNvGrpSpPr/>
          <p:nvPr/>
        </p:nvGrpSpPr>
        <p:grpSpPr>
          <a:xfrm>
            <a:off x="4586889" y="5402816"/>
            <a:ext cx="1703068" cy="587682"/>
            <a:chOff x="3204969" y="4699961"/>
            <a:chExt cx="1703068" cy="587682"/>
          </a:xfrm>
        </p:grpSpPr>
        <p:sp>
          <p:nvSpPr>
            <p:cNvPr id="60" name="Rectangle: Rounded Corners 59">
              <a:extLst>
                <a:ext uri="{FF2B5EF4-FFF2-40B4-BE49-F238E27FC236}">
                  <a16:creationId xmlns:a16="http://schemas.microsoft.com/office/drawing/2014/main" id="{A7D08CDA-D432-4555-9C2A-7526B0117D2F}"/>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1C3845F-D7DF-49DB-8AE3-FBAD05913A20}"/>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636232CA-7A72-4EDF-804B-5E7FBAE61D0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63" name="Move_E7C2" title="Icon of four arrows pointing away from eachother">
              <a:extLst>
                <a:ext uri="{FF2B5EF4-FFF2-40B4-BE49-F238E27FC236}">
                  <a16:creationId xmlns:a16="http://schemas.microsoft.com/office/drawing/2014/main" id="{D27984CA-E1F7-4827-8330-59589C2015D9}"/>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6CC5C830-2BA4-4A21-B767-9B3E3FFA491B}"/>
              </a:ext>
            </a:extLst>
          </p:cNvPr>
          <p:cNvGrpSpPr/>
          <p:nvPr/>
        </p:nvGrpSpPr>
        <p:grpSpPr>
          <a:xfrm>
            <a:off x="4586889" y="4799795"/>
            <a:ext cx="1703068" cy="587682"/>
            <a:chOff x="3204969" y="3834996"/>
            <a:chExt cx="1703068" cy="587682"/>
          </a:xfrm>
        </p:grpSpPr>
        <p:sp>
          <p:nvSpPr>
            <p:cNvPr id="65" name="Rectangle: Rounded Corners 64">
              <a:extLst>
                <a:ext uri="{FF2B5EF4-FFF2-40B4-BE49-F238E27FC236}">
                  <a16:creationId xmlns:a16="http://schemas.microsoft.com/office/drawing/2014/main" id="{6B9EE8AD-CF7B-469C-A61B-8A8AA191E8A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E6544987-CA80-43F4-BD8C-A45DB70C72C4}"/>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9EDD2C13-54E0-4572-8213-46234E90A3F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68" name="globe_2" title="Icon of a sphere made of lines">
              <a:extLst>
                <a:ext uri="{FF2B5EF4-FFF2-40B4-BE49-F238E27FC236}">
                  <a16:creationId xmlns:a16="http://schemas.microsoft.com/office/drawing/2014/main" id="{F9C85811-9542-4A38-A4FE-B92EACD95CAF}"/>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pic>
        <p:nvPicPr>
          <p:cNvPr id="69" name="Picture 2">
            <a:extLst>
              <a:ext uri="{FF2B5EF4-FFF2-40B4-BE49-F238E27FC236}">
                <a16:creationId xmlns:a16="http://schemas.microsoft.com/office/drawing/2014/main" id="{26924DD2-8CF9-4167-98B2-707020DBB7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5431" y="6035335"/>
            <a:ext cx="399616" cy="422236"/>
          </a:xfrm>
          <a:prstGeom prst="rect">
            <a:avLst/>
          </a:prstGeom>
          <a:noFill/>
        </p:spPr>
      </p:pic>
      <p:pic>
        <p:nvPicPr>
          <p:cNvPr id="71" name="Picture 70">
            <a:extLst>
              <a:ext uri="{FF2B5EF4-FFF2-40B4-BE49-F238E27FC236}">
                <a16:creationId xmlns:a16="http://schemas.microsoft.com/office/drawing/2014/main" id="{0A010637-D7F3-4529-ADC3-30922253DD51}"/>
              </a:ext>
            </a:extLst>
          </p:cNvPr>
          <p:cNvPicPr>
            <a:picLocks noChangeAspect="1"/>
          </p:cNvPicPr>
          <p:nvPr/>
        </p:nvPicPr>
        <p:blipFill>
          <a:blip r:embed="rId5"/>
          <a:stretch>
            <a:fillRect/>
          </a:stretch>
        </p:blipFill>
        <p:spPr>
          <a:xfrm>
            <a:off x="4542227" y="3929837"/>
            <a:ext cx="409524" cy="295238"/>
          </a:xfrm>
          <a:prstGeom prst="rect">
            <a:avLst/>
          </a:prstGeom>
        </p:spPr>
      </p:pic>
      <p:pic>
        <p:nvPicPr>
          <p:cNvPr id="75" name="Picture 74">
            <a:extLst>
              <a:ext uri="{FF2B5EF4-FFF2-40B4-BE49-F238E27FC236}">
                <a16:creationId xmlns:a16="http://schemas.microsoft.com/office/drawing/2014/main" id="{155719FA-A2D9-4D7E-BC42-466BA3AFA90B}"/>
              </a:ext>
            </a:extLst>
          </p:cNvPr>
          <p:cNvPicPr>
            <a:picLocks noChangeAspect="1"/>
          </p:cNvPicPr>
          <p:nvPr/>
        </p:nvPicPr>
        <p:blipFill>
          <a:blip r:embed="rId7"/>
          <a:stretch>
            <a:fillRect/>
          </a:stretch>
        </p:blipFill>
        <p:spPr>
          <a:xfrm>
            <a:off x="209249" y="471664"/>
            <a:ext cx="624232" cy="624232"/>
          </a:xfrm>
          <a:prstGeom prst="rect">
            <a:avLst/>
          </a:prstGeom>
        </p:spPr>
      </p:pic>
      <p:pic>
        <p:nvPicPr>
          <p:cNvPr id="76" name="Picture 75">
            <a:extLst>
              <a:ext uri="{FF2B5EF4-FFF2-40B4-BE49-F238E27FC236}">
                <a16:creationId xmlns:a16="http://schemas.microsoft.com/office/drawing/2014/main" id="{BD547170-9C5A-4D2B-8539-D4284066AEC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99858" y="199717"/>
            <a:ext cx="584063" cy="584063"/>
          </a:xfrm>
          <a:prstGeom prst="rect">
            <a:avLst/>
          </a:prstGeom>
        </p:spPr>
      </p:pic>
      <p:cxnSp>
        <p:nvCxnSpPr>
          <p:cNvPr id="77" name="Straight Arrow Connector 76">
            <a:extLst>
              <a:ext uri="{FF2B5EF4-FFF2-40B4-BE49-F238E27FC236}">
                <a16:creationId xmlns:a16="http://schemas.microsoft.com/office/drawing/2014/main" id="{1EE8753E-FB98-43B3-AB44-15711F0A1261}"/>
              </a:ext>
            </a:extLst>
          </p:cNvPr>
          <p:cNvCxnSpPr>
            <a:cxnSpLocks/>
          </p:cNvCxnSpPr>
          <p:nvPr/>
        </p:nvCxnSpPr>
        <p:spPr>
          <a:xfrm>
            <a:off x="621510" y="651644"/>
            <a:ext cx="3939601" cy="0"/>
          </a:xfrm>
          <a:prstGeom prst="straightConnector1">
            <a:avLst/>
          </a:prstGeom>
          <a:ln w="28575" cap="rnd">
            <a:solidFill>
              <a:srgbClr val="0070C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CDD0D2B-7E97-4DD0-9FED-D591DF53CE67}"/>
              </a:ext>
            </a:extLst>
          </p:cNvPr>
          <p:cNvSpPr txBox="1"/>
          <p:nvPr/>
        </p:nvSpPr>
        <p:spPr>
          <a:xfrm>
            <a:off x="45905" y="1095896"/>
            <a:ext cx="1643467" cy="553998"/>
          </a:xfrm>
          <a:prstGeom prst="rect">
            <a:avLst/>
          </a:prstGeom>
          <a:noFill/>
        </p:spPr>
        <p:txBody>
          <a:bodyPr wrap="square" rtlCol="0">
            <a:spAutoFit/>
          </a:bodyPr>
          <a:lstStyle/>
          <a:p>
            <a:pPr marL="0" marR="0" lvl="0" indent="0"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ADDC</a:t>
            </a:r>
          </a:p>
          <a:p>
            <a:pPr marL="0" marR="0" lvl="0" indent="0" defTabSz="609585" rtl="0" eaLnBrk="1" fontAlgn="auto" latinLnBrk="0" hangingPunct="1">
              <a:lnSpc>
                <a:spcPct val="100000"/>
              </a:lnSpc>
              <a:spcBef>
                <a:spcPts val="0"/>
              </a:spcBef>
              <a:spcAft>
                <a:spcPts val="0"/>
              </a:spcAft>
              <a:buClrTx/>
              <a:buSzTx/>
              <a:buFontTx/>
              <a:buNone/>
              <a:tabLst/>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(running AAD Connect)</a:t>
            </a:r>
          </a:p>
          <a:p>
            <a:pPr lvl="0" defTabSz="609585">
              <a:defRPr/>
            </a:pPr>
            <a:r>
              <a:rPr lang="en-US" sz="1000" dirty="0" err="1">
                <a:solidFill>
                  <a:prstClr val="black">
                    <a:lumMod val="65000"/>
                    <a:lumOff val="35000"/>
                  </a:prstClr>
                </a:solidFill>
                <a:latin typeface="Book Antiqua" panose="02040602050305030304" pitchFamily="18" charset="0"/>
                <a:cs typeface="Arial" panose="020B0604020202020204" pitchFamily="34" charset="0"/>
              </a:rPr>
              <a:t>contoso.local</a:t>
            </a:r>
            <a:r>
              <a:rPr lang="en-US" sz="1000" dirty="0">
                <a:solidFill>
                  <a:prstClr val="black">
                    <a:lumMod val="65000"/>
                    <a:lumOff val="35000"/>
                  </a:prstClr>
                </a:solidFill>
                <a:latin typeface="Book Antiqua" panose="02040602050305030304" pitchFamily="18" charset="0"/>
                <a:cs typeface="Arial" panose="020B0604020202020204" pitchFamily="34" charset="0"/>
              </a:rPr>
              <a:t> </a:t>
            </a:r>
            <a:endParaRPr kumimoji="0" lang="en-US" sz="10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sp>
        <p:nvSpPr>
          <p:cNvPr id="82" name="TextBox 81">
            <a:extLst>
              <a:ext uri="{FF2B5EF4-FFF2-40B4-BE49-F238E27FC236}">
                <a16:creationId xmlns:a16="http://schemas.microsoft.com/office/drawing/2014/main" id="{69B8CE0A-C8EE-4D84-9B2A-DE9CD3DDB19C}"/>
              </a:ext>
            </a:extLst>
          </p:cNvPr>
          <p:cNvSpPr txBox="1"/>
          <p:nvPr/>
        </p:nvSpPr>
        <p:spPr>
          <a:xfrm>
            <a:off x="2347593" y="426895"/>
            <a:ext cx="1709655" cy="215444"/>
          </a:xfrm>
          <a:prstGeom prst="rect">
            <a:avLst/>
          </a:prstGeom>
          <a:noFill/>
        </p:spPr>
        <p:txBody>
          <a:bodyPr wrap="square" rtlCol="0">
            <a:spAutoFit/>
          </a:bodyPr>
          <a:lstStyle/>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AAD Sync (Over Internet)</a:t>
            </a:r>
            <a:endPar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cxnSp>
        <p:nvCxnSpPr>
          <p:cNvPr id="85" name="Straight Arrow Connector 84">
            <a:extLst>
              <a:ext uri="{FF2B5EF4-FFF2-40B4-BE49-F238E27FC236}">
                <a16:creationId xmlns:a16="http://schemas.microsoft.com/office/drawing/2014/main" id="{9D2A7414-2E18-4EEF-A957-8C455E2F1ED5}"/>
              </a:ext>
            </a:extLst>
          </p:cNvPr>
          <p:cNvCxnSpPr>
            <a:cxnSpLocks/>
          </p:cNvCxnSpPr>
          <p:nvPr/>
        </p:nvCxnSpPr>
        <p:spPr>
          <a:xfrm flipV="1">
            <a:off x="767793" y="969745"/>
            <a:ext cx="4627463" cy="2079"/>
          </a:xfrm>
          <a:prstGeom prst="straightConnector1">
            <a:avLst/>
          </a:prstGeom>
          <a:ln w="28575" cap="rnd">
            <a:solidFill>
              <a:schemeClr val="tx1">
                <a:lumMod val="95000"/>
                <a:lumOff val="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031229E-BE1B-44FD-A02A-3B4CA79021EC}"/>
              </a:ext>
            </a:extLst>
          </p:cNvPr>
          <p:cNvSpPr/>
          <p:nvPr/>
        </p:nvSpPr>
        <p:spPr bwMode="auto">
          <a:xfrm>
            <a:off x="7305195" y="1387712"/>
            <a:ext cx="279829" cy="303591"/>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94" name="TextBox 93">
            <a:extLst>
              <a:ext uri="{FF2B5EF4-FFF2-40B4-BE49-F238E27FC236}">
                <a16:creationId xmlns:a16="http://schemas.microsoft.com/office/drawing/2014/main" id="{A58D641E-2128-4B77-9D44-7741A29C5937}"/>
              </a:ext>
            </a:extLst>
          </p:cNvPr>
          <p:cNvSpPr txBox="1"/>
          <p:nvPr/>
        </p:nvSpPr>
        <p:spPr>
          <a:xfrm>
            <a:off x="1766352" y="788820"/>
            <a:ext cx="2534972" cy="215444"/>
          </a:xfrm>
          <a:prstGeom prst="rect">
            <a:avLst/>
          </a:prstGeom>
          <a:noFill/>
        </p:spPr>
        <p:txBody>
          <a:bodyPr wrap="square" rtlCol="0">
            <a:spAutoFit/>
          </a:bodyPr>
          <a:lstStyle/>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Domain Controller Replication </a:t>
            </a: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(Over S2S VPN</a:t>
            </a:r>
            <a:r>
              <a:rPr lang="en-US" sz="800" b="1" dirty="0">
                <a:solidFill>
                  <a:prstClr val="black">
                    <a:lumMod val="65000"/>
                    <a:lumOff val="35000"/>
                  </a:prstClr>
                </a:solidFill>
                <a:latin typeface="Book Antiqua" panose="02040602050305030304" pitchFamily="18" charset="0"/>
                <a:cs typeface="Arial" panose="020B0604020202020204" pitchFamily="34" charset="0"/>
              </a:rPr>
              <a:t>)</a:t>
            </a:r>
            <a:endPar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sp>
        <p:nvSpPr>
          <p:cNvPr id="95" name="TextBox 94">
            <a:extLst>
              <a:ext uri="{FF2B5EF4-FFF2-40B4-BE49-F238E27FC236}">
                <a16:creationId xmlns:a16="http://schemas.microsoft.com/office/drawing/2014/main" id="{DA748CEB-5C6F-4B0C-89B0-468763668B80}"/>
              </a:ext>
            </a:extLst>
          </p:cNvPr>
          <p:cNvSpPr txBox="1"/>
          <p:nvPr/>
        </p:nvSpPr>
        <p:spPr>
          <a:xfrm>
            <a:off x="4515574" y="6389891"/>
            <a:ext cx="3847775" cy="246221"/>
          </a:xfrm>
          <a:prstGeom prst="rect">
            <a:avLst/>
          </a:prstGeom>
          <a:noFill/>
        </p:spPr>
        <p:txBody>
          <a:bodyPr wrap="square" rtlCol="0">
            <a:spAutoFit/>
          </a:bodyPr>
          <a:lstStyle/>
          <a:p>
            <a:pPr defTabSz="609585">
              <a:defRPr/>
            </a:pPr>
            <a:r>
              <a:rPr lang="en-US" sz="1000" b="1" dirty="0">
                <a:solidFill>
                  <a:schemeClr val="bg1"/>
                </a:solidFill>
                <a:latin typeface="Book Antiqua" panose="02040602050305030304" pitchFamily="18" charset="0"/>
                <a:cs typeface="Arial" panose="020B0604020202020204" pitchFamily="34" charset="0"/>
              </a:rPr>
              <a:t>WVD PaaS Service: EastUS2/CentralUS (during preview)</a:t>
            </a:r>
          </a:p>
        </p:txBody>
      </p:sp>
      <p:sp>
        <p:nvSpPr>
          <p:cNvPr id="97" name="Rectangle: Rounded Corners 96">
            <a:extLst>
              <a:ext uri="{FF2B5EF4-FFF2-40B4-BE49-F238E27FC236}">
                <a16:creationId xmlns:a16="http://schemas.microsoft.com/office/drawing/2014/main" id="{A980DA0F-22BD-4581-8C2C-769A90C1F37D}"/>
              </a:ext>
            </a:extLst>
          </p:cNvPr>
          <p:cNvSpPr/>
          <p:nvPr/>
        </p:nvSpPr>
        <p:spPr bwMode="auto">
          <a:xfrm>
            <a:off x="4639856" y="6066289"/>
            <a:ext cx="1631150" cy="283076"/>
          </a:xfrm>
          <a:prstGeom prst="roundRect">
            <a:avLst/>
          </a:prstGeom>
          <a:solidFill>
            <a:srgbClr val="002060"/>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Rest API</a:t>
            </a:r>
          </a:p>
        </p:txBody>
      </p:sp>
      <p:sp>
        <p:nvSpPr>
          <p:cNvPr id="98" name="cloud_2" title="Icon of a cloud made of two arrows pointing towards eachother">
            <a:extLst>
              <a:ext uri="{FF2B5EF4-FFF2-40B4-BE49-F238E27FC236}">
                <a16:creationId xmlns:a16="http://schemas.microsoft.com/office/drawing/2014/main" id="{6F7E0272-79DD-48B4-9080-49CE10F437F9}"/>
              </a:ext>
            </a:extLst>
          </p:cNvPr>
          <p:cNvSpPr>
            <a:spLocks noChangeAspect="1" noEditPoints="1"/>
          </p:cNvSpPr>
          <p:nvPr/>
        </p:nvSpPr>
        <p:spPr bwMode="auto">
          <a:xfrm>
            <a:off x="5775076" y="6105267"/>
            <a:ext cx="347880" cy="20075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A7458A88-B64D-42F6-80DA-993CA4FD83DF}"/>
              </a:ext>
            </a:extLst>
          </p:cNvPr>
          <p:cNvGrpSpPr/>
          <p:nvPr/>
        </p:nvGrpSpPr>
        <p:grpSpPr>
          <a:xfrm>
            <a:off x="693140" y="5990498"/>
            <a:ext cx="475888" cy="471693"/>
            <a:chOff x="1105093" y="4259263"/>
            <a:chExt cx="650894" cy="588313"/>
          </a:xfrm>
        </p:grpSpPr>
        <p:sp>
          <p:nvSpPr>
            <p:cNvPr id="102" name="Rectangle: Rounded Corners 101">
              <a:extLst>
                <a:ext uri="{FF2B5EF4-FFF2-40B4-BE49-F238E27FC236}">
                  <a16:creationId xmlns:a16="http://schemas.microsoft.com/office/drawing/2014/main" id="{8CF667FE-5374-4AD9-98BE-200720B12F3C}"/>
                </a:ext>
              </a:extLst>
            </p:cNvPr>
            <p:cNvSpPr/>
            <p:nvPr/>
          </p:nvSpPr>
          <p:spPr bwMode="auto">
            <a:xfrm>
              <a:off x="1105093" y="4259263"/>
              <a:ext cx="650894" cy="588313"/>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3" name="Picture 102">
              <a:extLst>
                <a:ext uri="{FF2B5EF4-FFF2-40B4-BE49-F238E27FC236}">
                  <a16:creationId xmlns:a16="http://schemas.microsoft.com/office/drawing/2014/main" id="{5A411D2A-C989-40F1-BC6A-AF917F791424}"/>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56000" y1="81200" x2="56000" y2="81200"/>
                        </a14:backgroundRemoval>
                      </a14:imgEffect>
                    </a14:imgLayer>
                  </a14:imgProps>
                </a:ext>
                <a:ext uri="{28A0092B-C50C-407E-A947-70E740481C1C}">
                  <a14:useLocalDpi xmlns:a14="http://schemas.microsoft.com/office/drawing/2010/main"/>
                </a:ext>
              </a:extLst>
            </a:blip>
            <a:stretch>
              <a:fillRect/>
            </a:stretch>
          </p:blipFill>
          <p:spPr>
            <a:xfrm>
              <a:off x="1200937" y="4319491"/>
              <a:ext cx="448657" cy="448656"/>
            </a:xfrm>
            <a:prstGeom prst="rect">
              <a:avLst/>
            </a:prstGeom>
          </p:spPr>
        </p:pic>
      </p:grpSp>
      <p:sp>
        <p:nvSpPr>
          <p:cNvPr id="101" name="Rectangle 100">
            <a:extLst>
              <a:ext uri="{FF2B5EF4-FFF2-40B4-BE49-F238E27FC236}">
                <a16:creationId xmlns:a16="http://schemas.microsoft.com/office/drawing/2014/main" id="{F9051BC4-28EA-4444-943F-DABE374961DD}"/>
              </a:ext>
            </a:extLst>
          </p:cNvPr>
          <p:cNvSpPr/>
          <p:nvPr/>
        </p:nvSpPr>
        <p:spPr>
          <a:xfrm>
            <a:off x="460919" y="6393320"/>
            <a:ext cx="1074993" cy="246221"/>
          </a:xfrm>
          <a:prstGeom prst="rect">
            <a:avLst/>
          </a:prstGeom>
        </p:spPr>
        <p:txBody>
          <a:bodyPr wrap="square" anchor="ctr">
            <a:sp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2060"/>
                </a:solidFill>
                <a:effectLst/>
                <a:uLnTx/>
                <a:uFillTx/>
                <a:latin typeface="Book Antiqua" panose="02040602050305030304" pitchFamily="18" charset="0"/>
              </a:rPr>
              <a:t>PowerShell</a:t>
            </a:r>
          </a:p>
        </p:txBody>
      </p:sp>
      <p:cxnSp>
        <p:nvCxnSpPr>
          <p:cNvPr id="104" name="Straight Arrow Connector 103">
            <a:extLst>
              <a:ext uri="{FF2B5EF4-FFF2-40B4-BE49-F238E27FC236}">
                <a16:creationId xmlns:a16="http://schemas.microsoft.com/office/drawing/2014/main" id="{A00B27CC-E96C-4C45-B548-A7E9FD8130B9}"/>
              </a:ext>
            </a:extLst>
          </p:cNvPr>
          <p:cNvCxnSpPr>
            <a:cxnSpLocks/>
            <a:stCxn id="102" idx="3"/>
            <a:endCxn id="97" idx="1"/>
          </p:cNvCxnSpPr>
          <p:nvPr/>
        </p:nvCxnSpPr>
        <p:spPr>
          <a:xfrm flipV="1">
            <a:off x="1169028" y="6207827"/>
            <a:ext cx="3470828" cy="18518"/>
          </a:xfrm>
          <a:prstGeom prst="straightConnector1">
            <a:avLst/>
          </a:prstGeom>
          <a:ln w="19050">
            <a:solidFill>
              <a:schemeClr val="tx1">
                <a:lumMod val="95000"/>
                <a:lumOff val="5000"/>
              </a:schemeClr>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ED135868-8AF0-4CD9-A295-8227D9D13EFF}"/>
              </a:ext>
            </a:extLst>
          </p:cNvPr>
          <p:cNvGrpSpPr/>
          <p:nvPr/>
        </p:nvGrpSpPr>
        <p:grpSpPr>
          <a:xfrm>
            <a:off x="447451" y="4418800"/>
            <a:ext cx="1007316" cy="1363800"/>
            <a:chOff x="899303" y="2229846"/>
            <a:chExt cx="1626420" cy="2908602"/>
          </a:xfrm>
        </p:grpSpPr>
        <p:sp>
          <p:nvSpPr>
            <p:cNvPr id="107" name="Oval 106">
              <a:extLst>
                <a:ext uri="{FF2B5EF4-FFF2-40B4-BE49-F238E27FC236}">
                  <a16:creationId xmlns:a16="http://schemas.microsoft.com/office/drawing/2014/main" id="{8014297C-7509-4211-BFAA-0913CD0C6041}"/>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8" name="Oval 107">
              <a:extLst>
                <a:ext uri="{FF2B5EF4-FFF2-40B4-BE49-F238E27FC236}">
                  <a16:creationId xmlns:a16="http://schemas.microsoft.com/office/drawing/2014/main" id="{18B02321-E0BF-4AE8-AF7E-81FA7FB9B700}"/>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9" name="Oval 108">
              <a:extLst>
                <a:ext uri="{FF2B5EF4-FFF2-40B4-BE49-F238E27FC236}">
                  <a16:creationId xmlns:a16="http://schemas.microsoft.com/office/drawing/2014/main" id="{74E7DD41-B5CA-4C69-94A4-1ABC69667496}"/>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10" name="Group 109">
              <a:extLst>
                <a:ext uri="{FF2B5EF4-FFF2-40B4-BE49-F238E27FC236}">
                  <a16:creationId xmlns:a16="http://schemas.microsoft.com/office/drawing/2014/main" id="{0CAB1712-9983-4833-8024-B22C187E2C91}"/>
                </a:ext>
              </a:extLst>
            </p:cNvPr>
            <p:cNvGrpSpPr/>
            <p:nvPr/>
          </p:nvGrpSpPr>
          <p:grpSpPr>
            <a:xfrm>
              <a:off x="2043658" y="2532747"/>
              <a:ext cx="482065" cy="2255907"/>
              <a:chOff x="2224274" y="2338191"/>
              <a:chExt cx="482065" cy="2255907"/>
            </a:xfrm>
          </p:grpSpPr>
          <p:grpSp>
            <p:nvGrpSpPr>
              <p:cNvPr id="114" name="Group 113">
                <a:extLst>
                  <a:ext uri="{FF2B5EF4-FFF2-40B4-BE49-F238E27FC236}">
                    <a16:creationId xmlns:a16="http://schemas.microsoft.com/office/drawing/2014/main" id="{4C301380-0C6C-4F17-871B-638A6CC590E7}"/>
                  </a:ext>
                </a:extLst>
              </p:cNvPr>
              <p:cNvGrpSpPr/>
              <p:nvPr/>
            </p:nvGrpSpPr>
            <p:grpSpPr>
              <a:xfrm>
                <a:off x="2281302" y="3639439"/>
                <a:ext cx="319498" cy="414180"/>
                <a:chOff x="5866856" y="4829242"/>
                <a:chExt cx="702675" cy="865083"/>
              </a:xfrm>
            </p:grpSpPr>
            <p:sp>
              <p:nvSpPr>
                <p:cNvPr id="122" name="Freeform 12">
                  <a:extLst>
                    <a:ext uri="{FF2B5EF4-FFF2-40B4-BE49-F238E27FC236}">
                      <a16:creationId xmlns:a16="http://schemas.microsoft.com/office/drawing/2014/main" id="{55DAE9BC-FB0F-429B-BBB3-D73611DEEA5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3">
                  <a:extLst>
                    <a:ext uri="{FF2B5EF4-FFF2-40B4-BE49-F238E27FC236}">
                      <a16:creationId xmlns:a16="http://schemas.microsoft.com/office/drawing/2014/main" id="{830D3159-8DCB-4C1B-988C-7C532ACEBA9D}"/>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DD33D519-47BE-4756-B075-6BA6055E9719}"/>
                  </a:ext>
                </a:extLst>
              </p:cNvPr>
              <p:cNvGrpSpPr/>
              <p:nvPr/>
            </p:nvGrpSpPr>
            <p:grpSpPr>
              <a:xfrm>
                <a:off x="2286418" y="3019895"/>
                <a:ext cx="335350" cy="419905"/>
                <a:chOff x="13987161" y="3323588"/>
                <a:chExt cx="2047876" cy="2435225"/>
              </a:xfrm>
              <a:solidFill>
                <a:schemeClr val="bg1"/>
              </a:solidFill>
            </p:grpSpPr>
            <p:sp>
              <p:nvSpPr>
                <p:cNvPr id="118" name="Freeform 50">
                  <a:extLst>
                    <a:ext uri="{FF2B5EF4-FFF2-40B4-BE49-F238E27FC236}">
                      <a16:creationId xmlns:a16="http://schemas.microsoft.com/office/drawing/2014/main" id="{74443019-5A3F-4575-B30E-460A0B362EDA}"/>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51">
                  <a:extLst>
                    <a:ext uri="{FF2B5EF4-FFF2-40B4-BE49-F238E27FC236}">
                      <a16:creationId xmlns:a16="http://schemas.microsoft.com/office/drawing/2014/main" id="{D141A853-9F70-4982-9B57-1E0069BE226B}"/>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2">
                  <a:extLst>
                    <a:ext uri="{FF2B5EF4-FFF2-40B4-BE49-F238E27FC236}">
                      <a16:creationId xmlns:a16="http://schemas.microsoft.com/office/drawing/2014/main" id="{9BA8BA6F-2770-4262-A8C3-EB5793355431}"/>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53">
                  <a:extLst>
                    <a:ext uri="{FF2B5EF4-FFF2-40B4-BE49-F238E27FC236}">
                      <a16:creationId xmlns:a16="http://schemas.microsoft.com/office/drawing/2014/main" id="{DC15BC13-51D1-4A70-A815-BB3DAB3FABB9}"/>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6" name="Picture 115">
                <a:extLst>
                  <a:ext uri="{FF2B5EF4-FFF2-40B4-BE49-F238E27FC236}">
                    <a16:creationId xmlns:a16="http://schemas.microsoft.com/office/drawing/2014/main" id="{9EAFB3DB-7990-4D87-A0D2-D5F061A64E04}"/>
                  </a:ext>
                </a:extLst>
              </p:cNvPr>
              <p:cNvPicPr>
                <a:picLocks noChangeAspect="1"/>
              </p:cNvPicPr>
              <p:nvPr/>
            </p:nvPicPr>
            <p:blipFill rotWithShape="1">
              <a:blip r:embed="rId11" cstate="print">
                <a:duotone>
                  <a:prstClr val="black"/>
                  <a:schemeClr val="tx1">
                    <a:tint val="45000"/>
                    <a:satMod val="400000"/>
                  </a:schemeClr>
                </a:duotone>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117" name="Picture 116">
                <a:extLst>
                  <a:ext uri="{FF2B5EF4-FFF2-40B4-BE49-F238E27FC236}">
                    <a16:creationId xmlns:a16="http://schemas.microsoft.com/office/drawing/2014/main" id="{E000C0FC-0F42-409E-AA56-92C9D3C64935}"/>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11" name="CellPhone_E8EA" title="Icon of a cellphone">
              <a:extLst>
                <a:ext uri="{FF2B5EF4-FFF2-40B4-BE49-F238E27FC236}">
                  <a16:creationId xmlns:a16="http://schemas.microsoft.com/office/drawing/2014/main" id="{29763DC8-77A9-4265-9556-22FD9E28621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Laptop_E770" title="Icon of a laptop">
              <a:extLst>
                <a:ext uri="{FF2B5EF4-FFF2-40B4-BE49-F238E27FC236}">
                  <a16:creationId xmlns:a16="http://schemas.microsoft.com/office/drawing/2014/main" id="{E62EF8EB-B410-4B0E-94A9-DDA45573849F}"/>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Tablet_E70A" title="Icon of a tablet">
              <a:extLst>
                <a:ext uri="{FF2B5EF4-FFF2-40B4-BE49-F238E27FC236}">
                  <a16:creationId xmlns:a16="http://schemas.microsoft.com/office/drawing/2014/main" id="{923D418C-B910-4F3A-AA74-60E446AD3181}"/>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4" name="Right Bracket 123">
            <a:extLst>
              <a:ext uri="{FF2B5EF4-FFF2-40B4-BE49-F238E27FC236}">
                <a16:creationId xmlns:a16="http://schemas.microsoft.com/office/drawing/2014/main" id="{7B057DB7-F2C0-4D59-92F8-6DEE2AA54767}"/>
              </a:ext>
            </a:extLst>
          </p:cNvPr>
          <p:cNvSpPr/>
          <p:nvPr/>
        </p:nvSpPr>
        <p:spPr>
          <a:xfrm>
            <a:off x="1411215" y="4534848"/>
            <a:ext cx="78352" cy="1128953"/>
          </a:xfrm>
          <a:prstGeom prst="rightBracket">
            <a:avLst>
              <a:gd name="adj" fmla="val 0"/>
            </a:avLst>
          </a:prstGeom>
          <a:ln w="28575" cap="rnd">
            <a:solidFill>
              <a:srgbClr val="767676"/>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cxnSp>
        <p:nvCxnSpPr>
          <p:cNvPr id="125" name="Straight Arrow Connector 124">
            <a:extLst>
              <a:ext uri="{FF2B5EF4-FFF2-40B4-BE49-F238E27FC236}">
                <a16:creationId xmlns:a16="http://schemas.microsoft.com/office/drawing/2014/main" id="{9E95C5BF-111E-4E1F-8050-32A0280F8478}"/>
              </a:ext>
            </a:extLst>
          </p:cNvPr>
          <p:cNvCxnSpPr>
            <a:cxnSpLocks/>
          </p:cNvCxnSpPr>
          <p:nvPr/>
        </p:nvCxnSpPr>
        <p:spPr>
          <a:xfrm>
            <a:off x="1489567" y="5395088"/>
            <a:ext cx="3046048" cy="26211"/>
          </a:xfrm>
          <a:prstGeom prst="straightConnector1">
            <a:avLst/>
          </a:prstGeom>
          <a:ln w="38100">
            <a:solidFill>
              <a:srgbClr val="767676"/>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803E466C-2049-4932-8DF8-ECD418ED54C1}"/>
              </a:ext>
            </a:extLst>
          </p:cNvPr>
          <p:cNvSpPr txBox="1"/>
          <p:nvPr/>
        </p:nvSpPr>
        <p:spPr>
          <a:xfrm rot="16200000">
            <a:off x="-249590" y="4872411"/>
            <a:ext cx="1184223" cy="276999"/>
          </a:xfrm>
          <a:prstGeom prst="rect">
            <a:avLst/>
          </a:prstGeom>
          <a:noFill/>
        </p:spPr>
        <p:txBody>
          <a:bodyPr wrap="square" rtlCol="0">
            <a:spAutoFit/>
          </a:bodyPr>
          <a:lstStyle/>
          <a:p>
            <a:pPr lvl="0" algn="ctr" defTabSz="609585">
              <a:defRPr/>
            </a:pPr>
            <a:r>
              <a:rPr lang="en-US" sz="1200" b="1" dirty="0">
                <a:solidFill>
                  <a:srgbClr val="767676"/>
                </a:solidFill>
                <a:latin typeface="Book Antiqua" panose="02040602050305030304" pitchFamily="18" charset="0"/>
                <a:cs typeface="Arial" panose="020B0604020202020204" pitchFamily="34" charset="0"/>
              </a:rPr>
              <a:t>WVD Clients</a:t>
            </a:r>
            <a:endParaRPr kumimoji="0" lang="en-US" sz="1200" b="1" i="0" u="none" strike="noStrike" kern="1200" cap="none" spc="0" normalizeH="0" baseline="0" noProof="0" dirty="0">
              <a:ln>
                <a:noFill/>
              </a:ln>
              <a:solidFill>
                <a:srgbClr val="767676"/>
              </a:solidFill>
              <a:effectLst/>
              <a:uLnTx/>
              <a:uFillTx/>
              <a:latin typeface="Book Antiqua" panose="02040602050305030304" pitchFamily="18" charset="0"/>
              <a:cs typeface="Arial" panose="020B0604020202020204" pitchFamily="34" charset="0"/>
            </a:endParaRPr>
          </a:p>
        </p:txBody>
      </p:sp>
      <p:sp>
        <p:nvSpPr>
          <p:cNvPr id="148" name="TextBox 147">
            <a:extLst>
              <a:ext uri="{FF2B5EF4-FFF2-40B4-BE49-F238E27FC236}">
                <a16:creationId xmlns:a16="http://schemas.microsoft.com/office/drawing/2014/main" id="{02C98BFC-6539-402A-B915-C77C2A073FEC}"/>
              </a:ext>
            </a:extLst>
          </p:cNvPr>
          <p:cNvSpPr txBox="1"/>
          <p:nvPr/>
        </p:nvSpPr>
        <p:spPr>
          <a:xfrm rot="16200000">
            <a:off x="3674871" y="4061348"/>
            <a:ext cx="1392017" cy="246221"/>
          </a:xfrm>
          <a:prstGeom prst="rect">
            <a:avLst/>
          </a:prstGeom>
          <a:noFill/>
        </p:spPr>
        <p:txBody>
          <a:bodyPr wrap="square" rtlCol="0">
            <a:spAutoFit/>
          </a:bodyPr>
          <a:lstStyle/>
          <a:p>
            <a:pPr lvl="0" algn="ctr" defTabSz="609585">
              <a:defRPr/>
            </a:pPr>
            <a:r>
              <a:rPr kumimoji="0" lang="en-US" sz="10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[Over MS Backbone</a:t>
            </a:r>
            <a:r>
              <a:rPr lang="en-US" sz="1000" dirty="0">
                <a:solidFill>
                  <a:prstClr val="black">
                    <a:lumMod val="65000"/>
                    <a:lumOff val="35000"/>
                  </a:prstClr>
                </a:solidFill>
                <a:latin typeface="Book Antiqua" panose="02040602050305030304" pitchFamily="18" charset="0"/>
                <a:cs typeface="Arial" panose="020B0604020202020204" pitchFamily="34" charset="0"/>
              </a:rPr>
              <a:t>]</a:t>
            </a:r>
            <a:endParaRPr kumimoji="0" lang="en-US" sz="10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sp>
        <p:nvSpPr>
          <p:cNvPr id="154" name="TextBox 153">
            <a:extLst>
              <a:ext uri="{FF2B5EF4-FFF2-40B4-BE49-F238E27FC236}">
                <a16:creationId xmlns:a16="http://schemas.microsoft.com/office/drawing/2014/main" id="{F9162E18-6E0E-4814-A972-C873F600E3A6}"/>
              </a:ext>
            </a:extLst>
          </p:cNvPr>
          <p:cNvSpPr txBox="1"/>
          <p:nvPr/>
        </p:nvSpPr>
        <p:spPr>
          <a:xfrm>
            <a:off x="1658912" y="5202080"/>
            <a:ext cx="2534972" cy="215444"/>
          </a:xfrm>
          <a:prstGeom prst="rect">
            <a:avLst/>
          </a:prstGeom>
          <a:noFill/>
        </p:spPr>
        <p:txBody>
          <a:bodyPr wrap="square" rtlCol="0">
            <a:spAutoFit/>
          </a:bodyPr>
          <a:lstStyle/>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WVD Web/Downloadable Client </a:t>
            </a: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(Over Internet</a:t>
            </a:r>
            <a:r>
              <a:rPr lang="en-US" sz="800" b="1" dirty="0">
                <a:solidFill>
                  <a:prstClr val="black">
                    <a:lumMod val="65000"/>
                    <a:lumOff val="35000"/>
                  </a:prstClr>
                </a:solidFill>
                <a:latin typeface="Book Antiqua" panose="02040602050305030304" pitchFamily="18" charset="0"/>
                <a:cs typeface="Arial" panose="020B0604020202020204" pitchFamily="34" charset="0"/>
              </a:rPr>
              <a:t>)</a:t>
            </a:r>
            <a:endPar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sp>
        <p:nvSpPr>
          <p:cNvPr id="158" name="TextBox 157">
            <a:extLst>
              <a:ext uri="{FF2B5EF4-FFF2-40B4-BE49-F238E27FC236}">
                <a16:creationId xmlns:a16="http://schemas.microsoft.com/office/drawing/2014/main" id="{6774031E-04BE-4960-AC4C-11421785DC7F}"/>
              </a:ext>
            </a:extLst>
          </p:cNvPr>
          <p:cNvSpPr txBox="1"/>
          <p:nvPr/>
        </p:nvSpPr>
        <p:spPr>
          <a:xfrm>
            <a:off x="1534842" y="6035335"/>
            <a:ext cx="2709622" cy="215444"/>
          </a:xfrm>
          <a:prstGeom prst="rect">
            <a:avLst/>
          </a:prstGeom>
          <a:noFill/>
        </p:spPr>
        <p:txBody>
          <a:bodyPr wrap="square" rtlCol="0">
            <a:spAutoFit/>
          </a:bodyPr>
          <a:lstStyle/>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wvdadmin@contoso.onmicrosoft.com(Tenant Creator)</a:t>
            </a:r>
            <a:endPar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sp>
        <p:nvSpPr>
          <p:cNvPr id="159" name="TextBox 158">
            <a:extLst>
              <a:ext uri="{FF2B5EF4-FFF2-40B4-BE49-F238E27FC236}">
                <a16:creationId xmlns:a16="http://schemas.microsoft.com/office/drawing/2014/main" id="{28AAC628-A52C-443B-A27C-A28427D1AF67}"/>
              </a:ext>
            </a:extLst>
          </p:cNvPr>
          <p:cNvSpPr txBox="1"/>
          <p:nvPr/>
        </p:nvSpPr>
        <p:spPr>
          <a:xfrm rot="16200000">
            <a:off x="218046" y="6076846"/>
            <a:ext cx="697752" cy="276999"/>
          </a:xfrm>
          <a:prstGeom prst="rect">
            <a:avLst/>
          </a:prstGeom>
          <a:noFill/>
        </p:spPr>
        <p:txBody>
          <a:bodyPr wrap="square" rtlCol="0">
            <a:spAutoFit/>
          </a:bodyPr>
          <a:lstStyle/>
          <a:p>
            <a:pPr lvl="0" algn="ctr" defTabSz="609585">
              <a:defRPr/>
            </a:pPr>
            <a:r>
              <a:rPr lang="en-US" sz="1200" b="1" dirty="0">
                <a:solidFill>
                  <a:srgbClr val="767676"/>
                </a:solidFill>
                <a:latin typeface="Book Antiqua" panose="02040602050305030304" pitchFamily="18" charset="0"/>
                <a:cs typeface="Arial" panose="020B0604020202020204" pitchFamily="34" charset="0"/>
              </a:rPr>
              <a:t>Mgmt.</a:t>
            </a:r>
            <a:endParaRPr kumimoji="0" lang="en-US" sz="1200" b="1" i="0" u="none" strike="noStrike" kern="1200" cap="none" spc="0" normalizeH="0" baseline="0" noProof="0" dirty="0">
              <a:ln>
                <a:noFill/>
              </a:ln>
              <a:solidFill>
                <a:srgbClr val="767676"/>
              </a:solidFill>
              <a:effectLst/>
              <a:uLnTx/>
              <a:uFillTx/>
              <a:latin typeface="Book Antiqua" panose="02040602050305030304" pitchFamily="18" charset="0"/>
              <a:cs typeface="Arial" panose="020B0604020202020204" pitchFamily="34" charset="0"/>
            </a:endParaRPr>
          </a:p>
        </p:txBody>
      </p:sp>
      <p:sp>
        <p:nvSpPr>
          <p:cNvPr id="126" name="TextBox 125">
            <a:extLst>
              <a:ext uri="{FF2B5EF4-FFF2-40B4-BE49-F238E27FC236}">
                <a16:creationId xmlns:a16="http://schemas.microsoft.com/office/drawing/2014/main" id="{197CE447-368D-460C-B337-40E244F57CA0}"/>
              </a:ext>
            </a:extLst>
          </p:cNvPr>
          <p:cNvSpPr txBox="1"/>
          <p:nvPr/>
        </p:nvSpPr>
        <p:spPr>
          <a:xfrm>
            <a:off x="624704" y="2903695"/>
            <a:ext cx="973746" cy="338554"/>
          </a:xfrm>
          <a:prstGeom prst="rect">
            <a:avLst/>
          </a:prstGeom>
          <a:noFill/>
        </p:spPr>
        <p:txBody>
          <a:bodyPr wrap="square" rtlCol="0">
            <a:spAutoFit/>
          </a:bodyPr>
          <a:lstStyle/>
          <a:p>
            <a:pPr lvl="0" algn="ctr"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On-Premise gateway</a:t>
            </a:r>
            <a:endPar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pic>
        <p:nvPicPr>
          <p:cNvPr id="127" name="Picture 126">
            <a:extLst>
              <a:ext uri="{FF2B5EF4-FFF2-40B4-BE49-F238E27FC236}">
                <a16:creationId xmlns:a16="http://schemas.microsoft.com/office/drawing/2014/main" id="{FD83A25D-DD25-456F-B40D-04E61AFDF45A}"/>
              </a:ext>
            </a:extLst>
          </p:cNvPr>
          <p:cNvPicPr>
            <a:picLocks noChangeAspect="1"/>
          </p:cNvPicPr>
          <p:nvPr/>
        </p:nvPicPr>
        <p:blipFill>
          <a:blip r:embed="rId14"/>
          <a:stretch>
            <a:fillRect/>
          </a:stretch>
        </p:blipFill>
        <p:spPr>
          <a:xfrm>
            <a:off x="918822" y="2509790"/>
            <a:ext cx="422263" cy="422263"/>
          </a:xfrm>
          <a:prstGeom prst="rect">
            <a:avLst/>
          </a:prstGeom>
        </p:spPr>
      </p:pic>
      <p:grpSp>
        <p:nvGrpSpPr>
          <p:cNvPr id="131" name="Group 4">
            <a:extLst>
              <a:ext uri="{FF2B5EF4-FFF2-40B4-BE49-F238E27FC236}">
                <a16:creationId xmlns:a16="http://schemas.microsoft.com/office/drawing/2014/main" id="{083DA8B1-C609-4A07-806F-5FD4C45E43ED}"/>
              </a:ext>
            </a:extLst>
          </p:cNvPr>
          <p:cNvGrpSpPr>
            <a:grpSpLocks noChangeAspect="1"/>
          </p:cNvGrpSpPr>
          <p:nvPr/>
        </p:nvGrpSpPr>
        <p:grpSpPr bwMode="auto">
          <a:xfrm>
            <a:off x="7006893" y="2073561"/>
            <a:ext cx="571401" cy="415687"/>
            <a:chOff x="-530" y="709"/>
            <a:chExt cx="422" cy="307"/>
          </a:xfrm>
        </p:grpSpPr>
        <p:sp>
          <p:nvSpPr>
            <p:cNvPr id="133" name="Freeform 5">
              <a:extLst>
                <a:ext uri="{FF2B5EF4-FFF2-40B4-BE49-F238E27FC236}">
                  <a16:creationId xmlns:a16="http://schemas.microsoft.com/office/drawing/2014/main" id="{8AEA78A4-AD59-4E76-AC91-CBFFFF7E6873}"/>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4" name="Line 6">
              <a:extLst>
                <a:ext uri="{FF2B5EF4-FFF2-40B4-BE49-F238E27FC236}">
                  <a16:creationId xmlns:a16="http://schemas.microsoft.com/office/drawing/2014/main" id="{A442A112-407B-49DC-B6BA-42F864A71BEE}"/>
                </a:ext>
              </a:extLst>
            </p:cNvPr>
            <p:cNvSpPr>
              <a:spLocks noChangeShapeType="1"/>
            </p:cNvSpPr>
            <p:nvPr/>
          </p:nvSpPr>
          <p:spPr bwMode="auto">
            <a:xfrm>
              <a:off x="-339" y="838"/>
              <a:ext cx="0" cy="178"/>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Line 7">
              <a:extLst>
                <a:ext uri="{FF2B5EF4-FFF2-40B4-BE49-F238E27FC236}">
                  <a16:creationId xmlns:a16="http://schemas.microsoft.com/office/drawing/2014/main" id="{9E57E0E1-C320-491C-B6CE-DE574A8D7055}"/>
                </a:ext>
              </a:extLst>
            </p:cNvPr>
            <p:cNvSpPr>
              <a:spLocks noChangeShapeType="1"/>
            </p:cNvSpPr>
            <p:nvPr/>
          </p:nvSpPr>
          <p:spPr bwMode="auto">
            <a:xfrm flipV="1">
              <a:off x="-434" y="838"/>
              <a:ext cx="0" cy="178"/>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7" name="Line 8">
              <a:extLst>
                <a:ext uri="{FF2B5EF4-FFF2-40B4-BE49-F238E27FC236}">
                  <a16:creationId xmlns:a16="http://schemas.microsoft.com/office/drawing/2014/main" id="{2BC685D2-2FB1-4B8A-B3EB-743CB8763788}"/>
                </a:ext>
              </a:extLst>
            </p:cNvPr>
            <p:cNvSpPr>
              <a:spLocks noChangeShapeType="1"/>
            </p:cNvSpPr>
            <p:nvPr/>
          </p:nvSpPr>
          <p:spPr bwMode="auto">
            <a:xfrm>
              <a:off x="-530" y="928"/>
              <a:ext cx="28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8" name="Line 9">
              <a:extLst>
                <a:ext uri="{FF2B5EF4-FFF2-40B4-BE49-F238E27FC236}">
                  <a16:creationId xmlns:a16="http://schemas.microsoft.com/office/drawing/2014/main" id="{48CC7752-E844-4024-8299-E6686BD54247}"/>
                </a:ext>
              </a:extLst>
            </p:cNvPr>
            <p:cNvSpPr>
              <a:spLocks noChangeShapeType="1"/>
            </p:cNvSpPr>
            <p:nvPr/>
          </p:nvSpPr>
          <p:spPr bwMode="auto">
            <a:xfrm flipH="1">
              <a:off x="-530" y="884"/>
              <a:ext cx="28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9" name="Freeform 10">
              <a:extLst>
                <a:ext uri="{FF2B5EF4-FFF2-40B4-BE49-F238E27FC236}">
                  <a16:creationId xmlns:a16="http://schemas.microsoft.com/office/drawing/2014/main" id="{1F8659D5-07BF-4EF4-B192-63D6DA253701}"/>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0" name="Freeform 11">
              <a:extLst>
                <a:ext uri="{FF2B5EF4-FFF2-40B4-BE49-F238E27FC236}">
                  <a16:creationId xmlns:a16="http://schemas.microsoft.com/office/drawing/2014/main" id="{A3D03B00-B2DF-43CA-A349-EA224F52BC7C}"/>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45" name="Picture 144">
            <a:extLst>
              <a:ext uri="{FF2B5EF4-FFF2-40B4-BE49-F238E27FC236}">
                <a16:creationId xmlns:a16="http://schemas.microsoft.com/office/drawing/2014/main" id="{D6840F20-B01B-46A6-9540-A37FD18F2945}"/>
              </a:ext>
            </a:extLst>
          </p:cNvPr>
          <p:cNvPicPr>
            <a:picLocks noChangeAspect="1"/>
          </p:cNvPicPr>
          <p:nvPr/>
        </p:nvPicPr>
        <p:blipFill>
          <a:blip r:embed="rId15"/>
          <a:stretch>
            <a:fillRect/>
          </a:stretch>
        </p:blipFill>
        <p:spPr>
          <a:xfrm>
            <a:off x="5166129" y="2420810"/>
            <a:ext cx="484372" cy="484372"/>
          </a:xfrm>
          <a:prstGeom prst="rect">
            <a:avLst/>
          </a:prstGeom>
        </p:spPr>
      </p:pic>
      <p:sp>
        <p:nvSpPr>
          <p:cNvPr id="146" name="Rectangle 145">
            <a:extLst>
              <a:ext uri="{FF2B5EF4-FFF2-40B4-BE49-F238E27FC236}">
                <a16:creationId xmlns:a16="http://schemas.microsoft.com/office/drawing/2014/main" id="{F66BF2F0-99C6-4459-96C8-23E93B923FEC}"/>
              </a:ext>
            </a:extLst>
          </p:cNvPr>
          <p:cNvSpPr/>
          <p:nvPr/>
        </p:nvSpPr>
        <p:spPr>
          <a:xfrm>
            <a:off x="4705929" y="1183173"/>
            <a:ext cx="1353581" cy="853920"/>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p:txBody>
      </p:sp>
      <p:pic>
        <p:nvPicPr>
          <p:cNvPr id="43" name="Picture 42">
            <a:extLst>
              <a:ext uri="{FF2B5EF4-FFF2-40B4-BE49-F238E27FC236}">
                <a16:creationId xmlns:a16="http://schemas.microsoft.com/office/drawing/2014/main" id="{31F0F4D1-1B90-4EB1-8596-EF63990AD1A3}"/>
              </a:ext>
            </a:extLst>
          </p:cNvPr>
          <p:cNvPicPr>
            <a:picLocks noChangeAspect="1"/>
          </p:cNvPicPr>
          <p:nvPr/>
        </p:nvPicPr>
        <p:blipFill>
          <a:blip r:embed="rId16"/>
          <a:stretch>
            <a:fillRect/>
          </a:stretch>
        </p:blipFill>
        <p:spPr>
          <a:xfrm>
            <a:off x="5203904" y="1349971"/>
            <a:ext cx="380888" cy="380888"/>
          </a:xfrm>
          <a:prstGeom prst="rect">
            <a:avLst/>
          </a:prstGeom>
        </p:spPr>
      </p:pic>
      <p:sp>
        <p:nvSpPr>
          <p:cNvPr id="83" name="TextBox 82">
            <a:extLst>
              <a:ext uri="{FF2B5EF4-FFF2-40B4-BE49-F238E27FC236}">
                <a16:creationId xmlns:a16="http://schemas.microsoft.com/office/drawing/2014/main" id="{24DF3BDC-62B8-4183-932D-F84F57AA25D9}"/>
              </a:ext>
            </a:extLst>
          </p:cNvPr>
          <p:cNvSpPr txBox="1"/>
          <p:nvPr/>
        </p:nvSpPr>
        <p:spPr>
          <a:xfrm>
            <a:off x="5034464" y="1651179"/>
            <a:ext cx="735395" cy="36933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ADDC</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900" b="1" dirty="0">
                <a:solidFill>
                  <a:prstClr val="black">
                    <a:lumMod val="65000"/>
                    <a:lumOff val="35000"/>
                  </a:prstClr>
                </a:solidFill>
                <a:latin typeface="Book Antiqua" panose="02040602050305030304" pitchFamily="18" charset="0"/>
                <a:cs typeface="Arial" panose="020B0604020202020204" pitchFamily="34" charset="0"/>
              </a:rPr>
              <a:t>10.10.10.5</a:t>
            </a:r>
            <a:endPar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4EF72FF6-D82E-45B2-83B2-5EABF32FCDD1}"/>
              </a:ext>
            </a:extLst>
          </p:cNvPr>
          <p:cNvCxnSpPr>
            <a:cxnSpLocks/>
          </p:cNvCxnSpPr>
          <p:nvPr/>
        </p:nvCxnSpPr>
        <p:spPr>
          <a:xfrm>
            <a:off x="5395256" y="969745"/>
            <a:ext cx="0" cy="320828"/>
          </a:xfrm>
          <a:prstGeom prst="straightConnector1">
            <a:avLst/>
          </a:prstGeom>
          <a:ln w="28575" cap="rnd">
            <a:solidFill>
              <a:schemeClr val="tx1">
                <a:lumMod val="95000"/>
                <a:lumOff val="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DA5AC934-89E6-4099-A8CC-897457FC02B1}"/>
              </a:ext>
            </a:extLst>
          </p:cNvPr>
          <p:cNvSpPr txBox="1"/>
          <p:nvPr/>
        </p:nvSpPr>
        <p:spPr>
          <a:xfrm>
            <a:off x="4616003" y="1986738"/>
            <a:ext cx="1614142" cy="230832"/>
          </a:xfrm>
          <a:prstGeom prst="rect">
            <a:avLst/>
          </a:prstGeom>
          <a:noFill/>
        </p:spPr>
        <p:txBody>
          <a:bodyPr wrap="square" rtlCol="0">
            <a:spAutoFit/>
          </a:bodyPr>
          <a:lstStyle/>
          <a:p>
            <a:pPr marL="0" marR="0" lvl="0" indent="0"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Mgmt Subnet: </a:t>
            </a:r>
            <a:r>
              <a:rPr lang="en-US" sz="900" b="1" dirty="0">
                <a:solidFill>
                  <a:prstClr val="black">
                    <a:lumMod val="65000"/>
                    <a:lumOff val="35000"/>
                  </a:prstClr>
                </a:solidFill>
                <a:latin typeface="Book Antiqua" panose="02040602050305030304" pitchFamily="18" charset="0"/>
                <a:cs typeface="Arial" panose="020B0604020202020204" pitchFamily="34" charset="0"/>
              </a:rPr>
              <a:t>10.10.10.0/24</a:t>
            </a:r>
          </a:p>
        </p:txBody>
      </p:sp>
      <p:pic>
        <p:nvPicPr>
          <p:cNvPr id="153" name="Picture 152">
            <a:extLst>
              <a:ext uri="{FF2B5EF4-FFF2-40B4-BE49-F238E27FC236}">
                <a16:creationId xmlns:a16="http://schemas.microsoft.com/office/drawing/2014/main" id="{05BA6B1E-F5D9-41F5-884F-38D75DB9899B}"/>
              </a:ext>
            </a:extLst>
          </p:cNvPr>
          <p:cNvPicPr>
            <a:picLocks noChangeAspect="1"/>
          </p:cNvPicPr>
          <p:nvPr/>
        </p:nvPicPr>
        <p:blipFill>
          <a:blip r:embed="rId17"/>
          <a:stretch>
            <a:fillRect/>
          </a:stretch>
        </p:blipFill>
        <p:spPr>
          <a:xfrm>
            <a:off x="4698475" y="2322356"/>
            <a:ext cx="315605" cy="315605"/>
          </a:xfrm>
          <a:prstGeom prst="rect">
            <a:avLst/>
          </a:prstGeom>
        </p:spPr>
      </p:pic>
      <p:pic>
        <p:nvPicPr>
          <p:cNvPr id="157" name="Picture 156">
            <a:extLst>
              <a:ext uri="{FF2B5EF4-FFF2-40B4-BE49-F238E27FC236}">
                <a16:creationId xmlns:a16="http://schemas.microsoft.com/office/drawing/2014/main" id="{6268420E-6248-4502-A697-5F14A95B8A5C}"/>
              </a:ext>
            </a:extLst>
          </p:cNvPr>
          <p:cNvPicPr>
            <a:picLocks noChangeAspect="1"/>
          </p:cNvPicPr>
          <p:nvPr/>
        </p:nvPicPr>
        <p:blipFill>
          <a:blip r:embed="rId17"/>
          <a:stretch>
            <a:fillRect/>
          </a:stretch>
        </p:blipFill>
        <p:spPr>
          <a:xfrm>
            <a:off x="4698475" y="1185895"/>
            <a:ext cx="315605" cy="315605"/>
          </a:xfrm>
          <a:prstGeom prst="rect">
            <a:avLst/>
          </a:prstGeom>
        </p:spPr>
      </p:pic>
      <p:pic>
        <p:nvPicPr>
          <p:cNvPr id="161" name="Picture 160">
            <a:extLst>
              <a:ext uri="{FF2B5EF4-FFF2-40B4-BE49-F238E27FC236}">
                <a16:creationId xmlns:a16="http://schemas.microsoft.com/office/drawing/2014/main" id="{BF1B1CF2-8987-4341-B9CD-BEA3A31E41FB}"/>
              </a:ext>
            </a:extLst>
          </p:cNvPr>
          <p:cNvPicPr>
            <a:picLocks noChangeAspect="1"/>
          </p:cNvPicPr>
          <p:nvPr/>
        </p:nvPicPr>
        <p:blipFill>
          <a:blip r:embed="rId17"/>
          <a:stretch>
            <a:fillRect/>
          </a:stretch>
        </p:blipFill>
        <p:spPr>
          <a:xfrm>
            <a:off x="6524550" y="1730859"/>
            <a:ext cx="315605" cy="315605"/>
          </a:xfrm>
          <a:prstGeom prst="rect">
            <a:avLst/>
          </a:prstGeom>
        </p:spPr>
      </p:pic>
      <p:cxnSp>
        <p:nvCxnSpPr>
          <p:cNvPr id="162" name="Straight Connector 161">
            <a:extLst>
              <a:ext uri="{FF2B5EF4-FFF2-40B4-BE49-F238E27FC236}">
                <a16:creationId xmlns:a16="http://schemas.microsoft.com/office/drawing/2014/main" id="{F5EF789D-E510-4850-84F6-D435F9E36E50}"/>
              </a:ext>
            </a:extLst>
          </p:cNvPr>
          <p:cNvCxnSpPr>
            <a:cxnSpLocks/>
          </p:cNvCxnSpPr>
          <p:nvPr/>
        </p:nvCxnSpPr>
        <p:spPr>
          <a:xfrm flipH="1">
            <a:off x="2663719" y="2244262"/>
            <a:ext cx="4255794" cy="71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F31770C-2272-431C-B35E-CC83872DD40F}"/>
              </a:ext>
            </a:extLst>
          </p:cNvPr>
          <p:cNvCxnSpPr>
            <a:cxnSpLocks/>
          </p:cNvCxnSpPr>
          <p:nvPr/>
        </p:nvCxnSpPr>
        <p:spPr>
          <a:xfrm>
            <a:off x="2663720" y="2239046"/>
            <a:ext cx="0" cy="193932"/>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C9BF4977-F051-45D0-9F40-FCC815FF4A69}"/>
              </a:ext>
            </a:extLst>
          </p:cNvPr>
          <p:cNvSpPr txBox="1"/>
          <p:nvPr/>
        </p:nvSpPr>
        <p:spPr>
          <a:xfrm>
            <a:off x="6503804" y="2467293"/>
            <a:ext cx="1458252" cy="507831"/>
          </a:xfrm>
          <a:prstGeom prst="rect">
            <a:avLst/>
          </a:prstGeom>
          <a:noFill/>
        </p:spPr>
        <p:txBody>
          <a:bodyPr wrap="square" rtlCol="0">
            <a:spAutoFit/>
          </a:bodyPr>
          <a:lstStyle/>
          <a:p>
            <a:pPr lvl="0" algn="ctr" defTabSz="609585">
              <a:defRPr/>
            </a:pPr>
            <a:r>
              <a:rPr lang="en-US" sz="900" b="1" dirty="0">
                <a:solidFill>
                  <a:prstClr val="black">
                    <a:lumMod val="65000"/>
                    <a:lumOff val="35000"/>
                  </a:prstClr>
                </a:solidFill>
                <a:latin typeface="Book Antiqua" panose="02040602050305030304" pitchFamily="18" charset="0"/>
                <a:cs typeface="Arial" panose="020B0604020202020204" pitchFamily="34" charset="0"/>
              </a:rPr>
              <a:t>Azure Firewall or NVA</a:t>
            </a:r>
          </a:p>
          <a:p>
            <a:pPr lvl="0" algn="ctr" defTabSz="609585">
              <a:defRPr/>
            </a:pPr>
            <a:r>
              <a:rPr lang="en-US" sz="900" b="1" dirty="0">
                <a:solidFill>
                  <a:prstClr val="black">
                    <a:lumMod val="65000"/>
                    <a:lumOff val="35000"/>
                  </a:prstClr>
                </a:solidFill>
                <a:latin typeface="Book Antiqua" panose="02040602050305030304" pitchFamily="18" charset="0"/>
                <a:cs typeface="Arial" panose="020B0604020202020204" pitchFamily="34" charset="0"/>
              </a:rPr>
              <a:t>10.10.20.4 </a:t>
            </a:r>
          </a:p>
          <a:p>
            <a:pPr lvl="0" algn="ctr" defTabSz="609585">
              <a:defRPr/>
            </a:pPr>
            <a:r>
              <a:rPr lang="en-US" sz="900" b="1" dirty="0">
                <a:solidFill>
                  <a:prstClr val="black">
                    <a:lumMod val="65000"/>
                    <a:lumOff val="35000"/>
                  </a:prstClr>
                </a:solidFill>
                <a:latin typeface="Book Antiqua" panose="02040602050305030304" pitchFamily="18" charset="0"/>
                <a:cs typeface="Arial" panose="020B0604020202020204" pitchFamily="34" charset="0"/>
              </a:rPr>
              <a:t>(Public IP: X.X.X.X)</a:t>
            </a:r>
          </a:p>
        </p:txBody>
      </p:sp>
      <p:sp>
        <p:nvSpPr>
          <p:cNvPr id="165" name="Rectangle 164">
            <a:extLst>
              <a:ext uri="{FF2B5EF4-FFF2-40B4-BE49-F238E27FC236}">
                <a16:creationId xmlns:a16="http://schemas.microsoft.com/office/drawing/2014/main" id="{79A6CC55-020C-4FB5-86A3-6C31C673612A}"/>
              </a:ext>
            </a:extLst>
          </p:cNvPr>
          <p:cNvSpPr/>
          <p:nvPr/>
        </p:nvSpPr>
        <p:spPr>
          <a:xfrm>
            <a:off x="8508073" y="1074842"/>
            <a:ext cx="1822378" cy="3004740"/>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66" name="TextBox 165">
            <a:extLst>
              <a:ext uri="{FF2B5EF4-FFF2-40B4-BE49-F238E27FC236}">
                <a16:creationId xmlns:a16="http://schemas.microsoft.com/office/drawing/2014/main" id="{1D6ECC00-7F30-470C-AB11-B5425D084E66}"/>
              </a:ext>
            </a:extLst>
          </p:cNvPr>
          <p:cNvSpPr txBox="1"/>
          <p:nvPr/>
        </p:nvSpPr>
        <p:spPr>
          <a:xfrm>
            <a:off x="8740615" y="4063279"/>
            <a:ext cx="1923998" cy="553998"/>
          </a:xfrm>
          <a:prstGeom prst="rect">
            <a:avLst/>
          </a:prstGeom>
          <a:noFill/>
        </p:spPr>
        <p:txBody>
          <a:bodyPr wrap="square" rtlCol="0">
            <a:spAutoFit/>
          </a:bodyPr>
          <a:lstStyle/>
          <a:p>
            <a:pPr defTabSz="609585">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WVDVNET: (100.64.0.0/16)</a:t>
            </a:r>
          </a:p>
          <a:p>
            <a:pPr defTabSz="609585">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West Europe</a:t>
            </a:r>
          </a:p>
          <a:p>
            <a:pPr defTabSz="609585">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DNS: 10.10.10.5</a:t>
            </a:r>
          </a:p>
        </p:txBody>
      </p:sp>
      <p:pic>
        <p:nvPicPr>
          <p:cNvPr id="167" name="Picture 166">
            <a:extLst>
              <a:ext uri="{FF2B5EF4-FFF2-40B4-BE49-F238E27FC236}">
                <a16:creationId xmlns:a16="http://schemas.microsoft.com/office/drawing/2014/main" id="{2EE5F600-B17F-416E-8454-34D2A6A7C1AD}"/>
              </a:ext>
            </a:extLst>
          </p:cNvPr>
          <p:cNvPicPr>
            <a:picLocks noChangeAspect="1"/>
          </p:cNvPicPr>
          <p:nvPr/>
        </p:nvPicPr>
        <p:blipFill>
          <a:blip r:embed="rId5"/>
          <a:stretch>
            <a:fillRect/>
          </a:stretch>
        </p:blipFill>
        <p:spPr>
          <a:xfrm>
            <a:off x="8419582" y="3929837"/>
            <a:ext cx="409524" cy="295238"/>
          </a:xfrm>
          <a:prstGeom prst="rect">
            <a:avLst/>
          </a:prstGeom>
        </p:spPr>
      </p:pic>
      <p:cxnSp>
        <p:nvCxnSpPr>
          <p:cNvPr id="170" name="Straight Connector 169">
            <a:extLst>
              <a:ext uri="{FF2B5EF4-FFF2-40B4-BE49-F238E27FC236}">
                <a16:creationId xmlns:a16="http://schemas.microsoft.com/office/drawing/2014/main" id="{42B85512-50B3-420C-A968-F9B532DE6E23}"/>
              </a:ext>
            </a:extLst>
          </p:cNvPr>
          <p:cNvCxnSpPr>
            <a:cxnSpLocks/>
          </p:cNvCxnSpPr>
          <p:nvPr/>
        </p:nvCxnSpPr>
        <p:spPr>
          <a:xfrm>
            <a:off x="8032580" y="1387712"/>
            <a:ext cx="475493"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D8A3FBC7-AE17-45FD-B158-B636C803B850}"/>
              </a:ext>
            </a:extLst>
          </p:cNvPr>
          <p:cNvSpPr txBox="1"/>
          <p:nvPr/>
        </p:nvSpPr>
        <p:spPr>
          <a:xfrm>
            <a:off x="7951965" y="1501500"/>
            <a:ext cx="622628" cy="36933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VNET</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900" dirty="0">
                <a:solidFill>
                  <a:prstClr val="black">
                    <a:lumMod val="65000"/>
                    <a:lumOff val="35000"/>
                  </a:prstClr>
                </a:solidFill>
                <a:latin typeface="Book Antiqua" panose="02040602050305030304" pitchFamily="18" charset="0"/>
                <a:cs typeface="Arial" panose="020B0604020202020204" pitchFamily="34" charset="0"/>
              </a:rPr>
              <a:t>Peering</a:t>
            </a:r>
          </a:p>
        </p:txBody>
      </p:sp>
      <p:sp>
        <p:nvSpPr>
          <p:cNvPr id="172" name="Rectangle 171">
            <a:extLst>
              <a:ext uri="{FF2B5EF4-FFF2-40B4-BE49-F238E27FC236}">
                <a16:creationId xmlns:a16="http://schemas.microsoft.com/office/drawing/2014/main" id="{C45C5183-559C-477F-934F-F0CA1E6BAAF6}"/>
              </a:ext>
            </a:extLst>
          </p:cNvPr>
          <p:cNvSpPr/>
          <p:nvPr/>
        </p:nvSpPr>
        <p:spPr>
          <a:xfrm>
            <a:off x="8575086" y="2330670"/>
            <a:ext cx="1680026" cy="1498805"/>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73" name="TextBox 172">
            <a:extLst>
              <a:ext uri="{FF2B5EF4-FFF2-40B4-BE49-F238E27FC236}">
                <a16:creationId xmlns:a16="http://schemas.microsoft.com/office/drawing/2014/main" id="{EA024765-32AA-4B69-BDD9-AF25A55827CE}"/>
              </a:ext>
            </a:extLst>
          </p:cNvPr>
          <p:cNvSpPr txBox="1"/>
          <p:nvPr/>
        </p:nvSpPr>
        <p:spPr>
          <a:xfrm>
            <a:off x="8484124" y="3774607"/>
            <a:ext cx="1706446" cy="215444"/>
          </a:xfrm>
          <a:prstGeom prst="rect">
            <a:avLst/>
          </a:prstGeom>
          <a:noFill/>
        </p:spPr>
        <p:txBody>
          <a:bodyPr wrap="square" rtlCol="0">
            <a:spAutoFit/>
          </a:bodyPr>
          <a:lstStyle/>
          <a:p>
            <a:pPr lvl="0" defTabSz="609585">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WVD Subnet: </a:t>
            </a:r>
            <a:r>
              <a:rPr lang="en-US" sz="800" b="1" dirty="0">
                <a:solidFill>
                  <a:prstClr val="black">
                    <a:lumMod val="65000"/>
                    <a:lumOff val="35000"/>
                  </a:prstClr>
                </a:solidFill>
                <a:latin typeface="Book Antiqua" panose="02040602050305030304" pitchFamily="18" charset="0"/>
                <a:cs typeface="Arial" panose="020B0604020202020204" pitchFamily="34" charset="0"/>
              </a:rPr>
              <a:t>100.64.1.0/24</a:t>
            </a:r>
          </a:p>
        </p:txBody>
      </p:sp>
      <p:pic>
        <p:nvPicPr>
          <p:cNvPr id="174" name="Picture 173">
            <a:extLst>
              <a:ext uri="{FF2B5EF4-FFF2-40B4-BE49-F238E27FC236}">
                <a16:creationId xmlns:a16="http://schemas.microsoft.com/office/drawing/2014/main" id="{2D43DAAC-1DA5-4DD0-BE52-E605F0042201}"/>
              </a:ext>
            </a:extLst>
          </p:cNvPr>
          <p:cNvPicPr>
            <a:picLocks noChangeAspect="1"/>
          </p:cNvPicPr>
          <p:nvPr/>
        </p:nvPicPr>
        <p:blipFill>
          <a:blip r:embed="rId17"/>
          <a:stretch>
            <a:fillRect/>
          </a:stretch>
        </p:blipFill>
        <p:spPr>
          <a:xfrm>
            <a:off x="8599987" y="2336786"/>
            <a:ext cx="315605" cy="315605"/>
          </a:xfrm>
          <a:prstGeom prst="rect">
            <a:avLst/>
          </a:prstGeom>
        </p:spPr>
      </p:pic>
      <p:grpSp>
        <p:nvGrpSpPr>
          <p:cNvPr id="149" name="Group 148">
            <a:extLst>
              <a:ext uri="{FF2B5EF4-FFF2-40B4-BE49-F238E27FC236}">
                <a16:creationId xmlns:a16="http://schemas.microsoft.com/office/drawing/2014/main" id="{CC6DBB33-28EB-4CC0-AE31-DC4B58308D01}"/>
              </a:ext>
            </a:extLst>
          </p:cNvPr>
          <p:cNvGrpSpPr/>
          <p:nvPr/>
        </p:nvGrpSpPr>
        <p:grpSpPr>
          <a:xfrm>
            <a:off x="4278637" y="3541315"/>
            <a:ext cx="4620696" cy="1478816"/>
            <a:chOff x="5336125" y="3363690"/>
            <a:chExt cx="2885074" cy="1656442"/>
          </a:xfrm>
        </p:grpSpPr>
        <p:cxnSp>
          <p:nvCxnSpPr>
            <p:cNvPr id="132" name="Straight Arrow Connector 131">
              <a:extLst>
                <a:ext uri="{FF2B5EF4-FFF2-40B4-BE49-F238E27FC236}">
                  <a16:creationId xmlns:a16="http://schemas.microsoft.com/office/drawing/2014/main" id="{9761805C-ED46-46AC-95D2-5837BA95B524}"/>
                </a:ext>
              </a:extLst>
            </p:cNvPr>
            <p:cNvCxnSpPr>
              <a:cxnSpLocks/>
            </p:cNvCxnSpPr>
            <p:nvPr/>
          </p:nvCxnSpPr>
          <p:spPr>
            <a:xfrm>
              <a:off x="5336125" y="5018882"/>
              <a:ext cx="230342" cy="0"/>
            </a:xfrm>
            <a:prstGeom prst="straightConnector1">
              <a:avLst/>
            </a:prstGeom>
            <a:ln w="12700">
              <a:solidFill>
                <a:srgbClr val="767676">
                  <a:alpha val="57000"/>
                </a:srgbClr>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C3109EC-046E-45DF-813E-170886B59846}"/>
                </a:ext>
              </a:extLst>
            </p:cNvPr>
            <p:cNvCxnSpPr>
              <a:cxnSpLocks/>
            </p:cNvCxnSpPr>
            <p:nvPr/>
          </p:nvCxnSpPr>
          <p:spPr>
            <a:xfrm flipV="1">
              <a:off x="5346035" y="3375646"/>
              <a:ext cx="19525" cy="1644486"/>
            </a:xfrm>
            <a:prstGeom prst="straightConnector1">
              <a:avLst/>
            </a:prstGeom>
            <a:ln w="12700">
              <a:solidFill>
                <a:srgbClr val="767676">
                  <a:alpha val="57000"/>
                </a:srgbClr>
              </a:solidFill>
              <a:headEnd type="non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0E548E8-239C-43E5-9E1C-0267C85346B3}"/>
                </a:ext>
              </a:extLst>
            </p:cNvPr>
            <p:cNvCxnSpPr>
              <a:cxnSpLocks/>
            </p:cNvCxnSpPr>
            <p:nvPr/>
          </p:nvCxnSpPr>
          <p:spPr>
            <a:xfrm flipV="1">
              <a:off x="5355797" y="3363690"/>
              <a:ext cx="2865402" cy="8459"/>
            </a:xfrm>
            <a:prstGeom prst="straightConnector1">
              <a:avLst/>
            </a:prstGeom>
            <a:ln w="12700">
              <a:solidFill>
                <a:srgbClr val="767676">
                  <a:alpha val="57000"/>
                </a:srgbClr>
              </a:solidFill>
              <a:headEnd type="none" w="med" len="med"/>
              <a:tail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80EA6190-03FA-48B6-A0CD-353C4B571D90}"/>
              </a:ext>
            </a:extLst>
          </p:cNvPr>
          <p:cNvSpPr txBox="1"/>
          <p:nvPr/>
        </p:nvSpPr>
        <p:spPr>
          <a:xfrm>
            <a:off x="8453239" y="3503232"/>
            <a:ext cx="654362" cy="246221"/>
          </a:xfrm>
          <a:prstGeom prst="rect">
            <a:avLst/>
          </a:prstGeom>
          <a:noFill/>
        </p:spPr>
        <p:txBody>
          <a:bodyPr wrap="square" rtlCol="0">
            <a:spAutoFit/>
          </a:bodyPr>
          <a:lstStyle/>
          <a:p>
            <a:pPr lvl="0" algn="ctr" defTabSz="609585">
              <a:defRPr/>
            </a:pPr>
            <a:r>
              <a:rPr kumimoji="0" lang="en-US" sz="10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[agent]</a:t>
            </a:r>
          </a:p>
        </p:txBody>
      </p:sp>
      <p:sp>
        <p:nvSpPr>
          <p:cNvPr id="176" name="Rectangle 175">
            <a:extLst>
              <a:ext uri="{FF2B5EF4-FFF2-40B4-BE49-F238E27FC236}">
                <a16:creationId xmlns:a16="http://schemas.microsoft.com/office/drawing/2014/main" id="{35B8DCF6-E20C-4FD4-B3EB-0572A89F68F2}"/>
              </a:ext>
            </a:extLst>
          </p:cNvPr>
          <p:cNvSpPr/>
          <p:nvPr/>
        </p:nvSpPr>
        <p:spPr>
          <a:xfrm>
            <a:off x="8583378" y="1110745"/>
            <a:ext cx="1671733" cy="962815"/>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77" name="TextBox 176">
            <a:extLst>
              <a:ext uri="{FF2B5EF4-FFF2-40B4-BE49-F238E27FC236}">
                <a16:creationId xmlns:a16="http://schemas.microsoft.com/office/drawing/2014/main" id="{C17E89F6-C611-4468-B716-4DEDF0DA3241}"/>
              </a:ext>
            </a:extLst>
          </p:cNvPr>
          <p:cNvSpPr txBox="1"/>
          <p:nvPr/>
        </p:nvSpPr>
        <p:spPr>
          <a:xfrm>
            <a:off x="8484124" y="2036523"/>
            <a:ext cx="1706446" cy="215444"/>
          </a:xfrm>
          <a:prstGeom prst="rect">
            <a:avLst/>
          </a:prstGeom>
          <a:noFill/>
        </p:spPr>
        <p:txBody>
          <a:bodyPr wrap="square" rtlCol="0">
            <a:spAutoFit/>
          </a:bodyPr>
          <a:lstStyle/>
          <a:p>
            <a:pPr lvl="0" defTabSz="609585">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Fileserver Subnet: </a:t>
            </a:r>
            <a:r>
              <a:rPr lang="en-US" sz="800" b="1" dirty="0">
                <a:solidFill>
                  <a:prstClr val="black">
                    <a:lumMod val="65000"/>
                    <a:lumOff val="35000"/>
                  </a:prstClr>
                </a:solidFill>
                <a:latin typeface="Book Antiqua" panose="02040602050305030304" pitchFamily="18" charset="0"/>
                <a:cs typeface="Arial" panose="020B0604020202020204" pitchFamily="34" charset="0"/>
              </a:rPr>
              <a:t>100.64.2.0/24</a:t>
            </a:r>
          </a:p>
        </p:txBody>
      </p:sp>
      <p:pic>
        <p:nvPicPr>
          <p:cNvPr id="178" name="Picture 177">
            <a:extLst>
              <a:ext uri="{FF2B5EF4-FFF2-40B4-BE49-F238E27FC236}">
                <a16:creationId xmlns:a16="http://schemas.microsoft.com/office/drawing/2014/main" id="{1A6B7B82-5651-41C1-9908-6DED831BE698}"/>
              </a:ext>
            </a:extLst>
          </p:cNvPr>
          <p:cNvPicPr>
            <a:picLocks noChangeAspect="1"/>
          </p:cNvPicPr>
          <p:nvPr/>
        </p:nvPicPr>
        <p:blipFill>
          <a:blip r:embed="rId17"/>
          <a:stretch>
            <a:fillRect/>
          </a:stretch>
        </p:blipFill>
        <p:spPr>
          <a:xfrm>
            <a:off x="8576769" y="1135876"/>
            <a:ext cx="315605" cy="315605"/>
          </a:xfrm>
          <a:prstGeom prst="rect">
            <a:avLst/>
          </a:prstGeom>
        </p:spPr>
      </p:pic>
      <p:pic>
        <p:nvPicPr>
          <p:cNvPr id="181" name="Picture 180">
            <a:extLst>
              <a:ext uri="{FF2B5EF4-FFF2-40B4-BE49-F238E27FC236}">
                <a16:creationId xmlns:a16="http://schemas.microsoft.com/office/drawing/2014/main" id="{1C994C9B-B13F-4950-9EE3-13D266DDB75D}"/>
              </a:ext>
            </a:extLst>
          </p:cNvPr>
          <p:cNvPicPr>
            <a:picLocks noChangeAspect="1"/>
          </p:cNvPicPr>
          <p:nvPr/>
        </p:nvPicPr>
        <p:blipFill>
          <a:blip r:embed="rId16"/>
          <a:stretch>
            <a:fillRect/>
          </a:stretch>
        </p:blipFill>
        <p:spPr>
          <a:xfrm>
            <a:off x="9060927" y="1317733"/>
            <a:ext cx="380888" cy="380888"/>
          </a:xfrm>
          <a:prstGeom prst="rect">
            <a:avLst/>
          </a:prstGeom>
        </p:spPr>
      </p:pic>
      <p:sp>
        <p:nvSpPr>
          <p:cNvPr id="182" name="TextBox 181">
            <a:extLst>
              <a:ext uri="{FF2B5EF4-FFF2-40B4-BE49-F238E27FC236}">
                <a16:creationId xmlns:a16="http://schemas.microsoft.com/office/drawing/2014/main" id="{0D252D8E-53B3-48EC-9ACE-8EA1058D40D3}"/>
              </a:ext>
            </a:extLst>
          </p:cNvPr>
          <p:cNvSpPr txBox="1"/>
          <p:nvPr/>
        </p:nvSpPr>
        <p:spPr>
          <a:xfrm>
            <a:off x="8891487" y="1618941"/>
            <a:ext cx="73539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FS01</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100.64.2.4</a:t>
            </a:r>
            <a:endParaRPr kumimoji="0" lang="en-US" sz="8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pic>
        <p:nvPicPr>
          <p:cNvPr id="183" name="Picture 182">
            <a:extLst>
              <a:ext uri="{FF2B5EF4-FFF2-40B4-BE49-F238E27FC236}">
                <a16:creationId xmlns:a16="http://schemas.microsoft.com/office/drawing/2014/main" id="{B6B4D932-40FB-4B87-B061-C2A67F6D2818}"/>
              </a:ext>
            </a:extLst>
          </p:cNvPr>
          <p:cNvPicPr>
            <a:picLocks noChangeAspect="1"/>
          </p:cNvPicPr>
          <p:nvPr/>
        </p:nvPicPr>
        <p:blipFill>
          <a:blip r:embed="rId16"/>
          <a:stretch>
            <a:fillRect/>
          </a:stretch>
        </p:blipFill>
        <p:spPr>
          <a:xfrm>
            <a:off x="9579961" y="1322077"/>
            <a:ext cx="380888" cy="380888"/>
          </a:xfrm>
          <a:prstGeom prst="rect">
            <a:avLst/>
          </a:prstGeom>
        </p:spPr>
      </p:pic>
      <p:sp>
        <p:nvSpPr>
          <p:cNvPr id="184" name="TextBox 183">
            <a:extLst>
              <a:ext uri="{FF2B5EF4-FFF2-40B4-BE49-F238E27FC236}">
                <a16:creationId xmlns:a16="http://schemas.microsoft.com/office/drawing/2014/main" id="{4E8C07E4-D5BD-4811-BE7E-EDAE51AAEC63}"/>
              </a:ext>
            </a:extLst>
          </p:cNvPr>
          <p:cNvSpPr txBox="1"/>
          <p:nvPr/>
        </p:nvSpPr>
        <p:spPr>
          <a:xfrm>
            <a:off x="9410521" y="1618172"/>
            <a:ext cx="735395" cy="33855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FS02</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100.64.2.5</a:t>
            </a:r>
            <a:endParaRPr kumimoji="0" lang="en-US" sz="8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pic>
        <p:nvPicPr>
          <p:cNvPr id="185" name="Picture 184">
            <a:extLst>
              <a:ext uri="{FF2B5EF4-FFF2-40B4-BE49-F238E27FC236}">
                <a16:creationId xmlns:a16="http://schemas.microsoft.com/office/drawing/2014/main" id="{86C20721-3820-42EC-9FD6-3A995D9048B8}"/>
              </a:ext>
            </a:extLst>
          </p:cNvPr>
          <p:cNvPicPr>
            <a:picLocks noChangeAspect="1"/>
          </p:cNvPicPr>
          <p:nvPr/>
        </p:nvPicPr>
        <p:blipFill>
          <a:blip r:embed="rId16"/>
          <a:stretch>
            <a:fillRect/>
          </a:stretch>
        </p:blipFill>
        <p:spPr>
          <a:xfrm>
            <a:off x="8916290" y="2353555"/>
            <a:ext cx="380888" cy="380888"/>
          </a:xfrm>
          <a:prstGeom prst="rect">
            <a:avLst/>
          </a:prstGeom>
        </p:spPr>
      </p:pic>
      <p:sp>
        <p:nvSpPr>
          <p:cNvPr id="186" name="TextBox 185">
            <a:extLst>
              <a:ext uri="{FF2B5EF4-FFF2-40B4-BE49-F238E27FC236}">
                <a16:creationId xmlns:a16="http://schemas.microsoft.com/office/drawing/2014/main" id="{57C2C790-1B45-4558-ABB3-454D9D597766}"/>
              </a:ext>
            </a:extLst>
          </p:cNvPr>
          <p:cNvSpPr txBox="1"/>
          <p:nvPr/>
        </p:nvSpPr>
        <p:spPr>
          <a:xfrm>
            <a:off x="8572850" y="2654267"/>
            <a:ext cx="1069571" cy="430887"/>
          </a:xfrm>
          <a:prstGeom prst="rect">
            <a:avLst/>
          </a:prstGeom>
          <a:noFill/>
        </p:spPr>
        <p:txBody>
          <a:bodyPr wrap="square" rtlCol="0">
            <a:spAutoFit/>
          </a:bodyPr>
          <a:lstStyle/>
          <a:p>
            <a:pPr lvl="0" algn="ctr" defTabSz="609585">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Win10</a:t>
            </a:r>
          </a:p>
          <a:p>
            <a:pPr lvl="0" algn="ctr" defTabSz="609585">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(Persistent)</a:t>
            </a:r>
          </a:p>
          <a:p>
            <a:pPr lvl="0" algn="ctr" defTabSz="609585">
              <a:defRPr/>
            </a:pPr>
            <a:r>
              <a:rPr lang="en-US" sz="600" dirty="0">
                <a:solidFill>
                  <a:prstClr val="black">
                    <a:lumMod val="65000"/>
                    <a:lumOff val="35000"/>
                  </a:prstClr>
                </a:solidFill>
                <a:latin typeface="Book Antiqua" panose="02040602050305030304" pitchFamily="18" charset="0"/>
                <a:cs typeface="Arial" panose="020B0604020202020204" pitchFamily="34" charset="0"/>
              </a:rPr>
              <a:t>Can be N-Series</a:t>
            </a:r>
          </a:p>
        </p:txBody>
      </p:sp>
      <p:pic>
        <p:nvPicPr>
          <p:cNvPr id="187" name="Picture 186">
            <a:extLst>
              <a:ext uri="{FF2B5EF4-FFF2-40B4-BE49-F238E27FC236}">
                <a16:creationId xmlns:a16="http://schemas.microsoft.com/office/drawing/2014/main" id="{4AEE6B62-3BEA-4393-B03D-8FAB88D7325F}"/>
              </a:ext>
            </a:extLst>
          </p:cNvPr>
          <p:cNvPicPr>
            <a:picLocks noChangeAspect="1"/>
          </p:cNvPicPr>
          <p:nvPr/>
        </p:nvPicPr>
        <p:blipFill>
          <a:blip r:embed="rId16"/>
          <a:stretch>
            <a:fillRect/>
          </a:stretch>
        </p:blipFill>
        <p:spPr>
          <a:xfrm>
            <a:off x="9808714" y="2752296"/>
            <a:ext cx="380888" cy="380888"/>
          </a:xfrm>
          <a:prstGeom prst="rect">
            <a:avLst/>
          </a:prstGeom>
        </p:spPr>
      </p:pic>
      <p:sp>
        <p:nvSpPr>
          <p:cNvPr id="188" name="TextBox 187">
            <a:extLst>
              <a:ext uri="{FF2B5EF4-FFF2-40B4-BE49-F238E27FC236}">
                <a16:creationId xmlns:a16="http://schemas.microsoft.com/office/drawing/2014/main" id="{55F9FE12-1BE7-47BE-B48C-4DB822A99E7A}"/>
              </a:ext>
            </a:extLst>
          </p:cNvPr>
          <p:cNvSpPr txBox="1"/>
          <p:nvPr/>
        </p:nvSpPr>
        <p:spPr>
          <a:xfrm>
            <a:off x="9229538" y="3047485"/>
            <a:ext cx="1146230" cy="338554"/>
          </a:xfrm>
          <a:prstGeom prst="rect">
            <a:avLst/>
          </a:prstGeom>
          <a:noFill/>
        </p:spPr>
        <p:txBody>
          <a:bodyPr wrap="square" rtlCol="0">
            <a:spAutoFit/>
          </a:bodyPr>
          <a:lstStyle/>
          <a:p>
            <a:pPr lvl="0" algn="ctr" defTabSz="609585">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Win10 EVD + O365</a:t>
            </a:r>
          </a:p>
          <a:p>
            <a:pPr lvl="0" algn="ctr" defTabSz="609585">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(Pooled)</a:t>
            </a:r>
          </a:p>
        </p:txBody>
      </p:sp>
      <p:pic>
        <p:nvPicPr>
          <p:cNvPr id="189" name="Picture 188">
            <a:extLst>
              <a:ext uri="{FF2B5EF4-FFF2-40B4-BE49-F238E27FC236}">
                <a16:creationId xmlns:a16="http://schemas.microsoft.com/office/drawing/2014/main" id="{5B100A35-9A10-4524-AB7C-190C6B51BA35}"/>
              </a:ext>
            </a:extLst>
          </p:cNvPr>
          <p:cNvPicPr>
            <a:picLocks noChangeAspect="1"/>
          </p:cNvPicPr>
          <p:nvPr/>
        </p:nvPicPr>
        <p:blipFill>
          <a:blip r:embed="rId16"/>
          <a:stretch>
            <a:fillRect/>
          </a:stretch>
        </p:blipFill>
        <p:spPr>
          <a:xfrm>
            <a:off x="9269334" y="3336334"/>
            <a:ext cx="380888" cy="380888"/>
          </a:xfrm>
          <a:prstGeom prst="rect">
            <a:avLst/>
          </a:prstGeom>
        </p:spPr>
      </p:pic>
      <p:sp>
        <p:nvSpPr>
          <p:cNvPr id="190" name="TextBox 189">
            <a:extLst>
              <a:ext uri="{FF2B5EF4-FFF2-40B4-BE49-F238E27FC236}">
                <a16:creationId xmlns:a16="http://schemas.microsoft.com/office/drawing/2014/main" id="{6E1BE645-0F38-40CC-BEED-B0FDB39E93C8}"/>
              </a:ext>
            </a:extLst>
          </p:cNvPr>
          <p:cNvSpPr txBox="1"/>
          <p:nvPr/>
        </p:nvSpPr>
        <p:spPr>
          <a:xfrm>
            <a:off x="8916994" y="3617010"/>
            <a:ext cx="1069571"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Win2016 </a:t>
            </a:r>
            <a:r>
              <a:rPr lang="en-US" sz="800" dirty="0">
                <a:solidFill>
                  <a:prstClr val="black">
                    <a:lumMod val="65000"/>
                    <a:lumOff val="35000"/>
                  </a:prstClr>
                </a:solidFill>
                <a:latin typeface="Book Antiqua" panose="02040602050305030304" pitchFamily="18" charset="0"/>
                <a:cs typeface="Arial" panose="020B0604020202020204" pitchFamily="34" charset="0"/>
              </a:rPr>
              <a:t>(Pooled)</a:t>
            </a:r>
            <a:endParaRPr kumimoji="0" lang="en-US" sz="8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grpSp>
        <p:nvGrpSpPr>
          <p:cNvPr id="191" name="Group 190">
            <a:extLst>
              <a:ext uri="{FF2B5EF4-FFF2-40B4-BE49-F238E27FC236}">
                <a16:creationId xmlns:a16="http://schemas.microsoft.com/office/drawing/2014/main" id="{BF81B442-303B-47FE-8BE2-48217D6FCA9B}"/>
              </a:ext>
            </a:extLst>
          </p:cNvPr>
          <p:cNvGrpSpPr/>
          <p:nvPr/>
        </p:nvGrpSpPr>
        <p:grpSpPr>
          <a:xfrm>
            <a:off x="10425039" y="1454254"/>
            <a:ext cx="1736958" cy="3646446"/>
            <a:chOff x="8839221" y="2009868"/>
            <a:chExt cx="3127777" cy="2325596"/>
          </a:xfrm>
          <a:solidFill>
            <a:schemeClr val="bg1">
              <a:lumMod val="75000"/>
            </a:schemeClr>
          </a:solidFill>
        </p:grpSpPr>
        <p:sp>
          <p:nvSpPr>
            <p:cNvPr id="192" name="Trapezoid 191">
              <a:extLst>
                <a:ext uri="{FF2B5EF4-FFF2-40B4-BE49-F238E27FC236}">
                  <a16:creationId xmlns:a16="http://schemas.microsoft.com/office/drawing/2014/main" id="{F45FCC9B-D982-425F-A1B4-ED865D1A4031}"/>
                </a:ext>
              </a:extLst>
            </p:cNvPr>
            <p:cNvSpPr/>
            <p:nvPr/>
          </p:nvSpPr>
          <p:spPr bwMode="auto">
            <a:xfrm rot="5400000" flipV="1">
              <a:off x="8600601" y="2248488"/>
              <a:ext cx="2325595" cy="1848356"/>
            </a:xfrm>
            <a:prstGeom prst="trapezoid">
              <a:avLst>
                <a:gd name="adj" fmla="val 5144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93" name="Rounded Rectangle 10">
              <a:extLst>
                <a:ext uri="{FF2B5EF4-FFF2-40B4-BE49-F238E27FC236}">
                  <a16:creationId xmlns:a16="http://schemas.microsoft.com/office/drawing/2014/main" id="{4654AF4C-E84F-4608-BEBC-E83E3A5F2D03}"/>
                </a:ext>
              </a:extLst>
            </p:cNvPr>
            <p:cNvSpPr/>
            <p:nvPr/>
          </p:nvSpPr>
          <p:spPr bwMode="auto">
            <a:xfrm>
              <a:off x="10483439" y="2009868"/>
              <a:ext cx="1483559" cy="2325596"/>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grpSp>
      <p:sp>
        <p:nvSpPr>
          <p:cNvPr id="194" name="TextBox 193">
            <a:extLst>
              <a:ext uri="{FF2B5EF4-FFF2-40B4-BE49-F238E27FC236}">
                <a16:creationId xmlns:a16="http://schemas.microsoft.com/office/drawing/2014/main" id="{1E888CD9-150B-4F38-A3AF-18C83477B750}"/>
              </a:ext>
            </a:extLst>
          </p:cNvPr>
          <p:cNvSpPr txBox="1"/>
          <p:nvPr/>
        </p:nvSpPr>
        <p:spPr>
          <a:xfrm>
            <a:off x="10416979" y="2092897"/>
            <a:ext cx="1889838" cy="2325594"/>
          </a:xfrm>
          <a:prstGeom prst="rect">
            <a:avLst/>
          </a:prstGeom>
          <a:noFill/>
        </p:spPr>
        <p:txBody>
          <a:bodyPr wrap="square" rtlCol="0" anchor="ctr">
            <a:noAutofit/>
          </a:bodyPr>
          <a:lstStyle/>
          <a:p>
            <a:pPr marL="0" marR="0" lvl="0" indent="0"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Default Tenant Group</a:t>
            </a:r>
          </a:p>
          <a:p>
            <a:pPr marL="0" marR="0" lvl="0" indent="0" defTabSz="609585" rtl="0" eaLnBrk="1" fontAlgn="auto" latinLnBrk="0" hangingPunct="1">
              <a:lnSpc>
                <a:spcPct val="100000"/>
              </a:lnSpc>
              <a:spcBef>
                <a:spcPts val="0"/>
              </a:spcBef>
              <a:spcAft>
                <a:spcPts val="0"/>
              </a:spcAft>
              <a:buClrTx/>
              <a:buSzTx/>
              <a:buFontTx/>
              <a:buNone/>
              <a:tabLst/>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Tenant Name: </a:t>
            </a:r>
            <a:r>
              <a:rPr lang="en-US" sz="800" dirty="0">
                <a:solidFill>
                  <a:prstClr val="black">
                    <a:lumMod val="65000"/>
                    <a:lumOff val="35000"/>
                  </a:prstClr>
                </a:solidFill>
                <a:latin typeface="Book Antiqua" panose="02040602050305030304" pitchFamily="18" charset="0"/>
                <a:cs typeface="Arial" panose="020B0604020202020204" pitchFamily="34" charset="0"/>
              </a:rPr>
              <a:t>XXXX01</a:t>
            </a:r>
          </a:p>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Hostpool Name</a:t>
            </a:r>
            <a:r>
              <a:rPr lang="en-US" sz="800" dirty="0">
                <a:solidFill>
                  <a:prstClr val="black">
                    <a:lumMod val="65000"/>
                    <a:lumOff val="35000"/>
                  </a:prstClr>
                </a:solidFill>
                <a:latin typeface="Book Antiqua" panose="02040602050305030304" pitchFamily="18" charset="0"/>
                <a:cs typeface="Arial" panose="020B0604020202020204" pitchFamily="34" charset="0"/>
              </a:rPr>
              <a:t>: XXXXHP01</a:t>
            </a:r>
          </a:p>
          <a:p>
            <a:pPr marL="171450" lvl="0" indent="-171450" defTabSz="609585">
              <a:buFont typeface="Wingdings" panose="05000000000000000000" pitchFamily="2" charset="2"/>
              <a:buChar char="§"/>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App Groups:</a:t>
            </a:r>
          </a:p>
          <a:p>
            <a:pPr marL="628650" lvl="1" indent="-171450" defTabSz="609585">
              <a:buFont typeface="Courier New" panose="02070309020205020404" pitchFamily="49" charset="0"/>
              <a:buChar char="o"/>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Desktop AG 1</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Remote Des.</a:t>
            </a:r>
          </a:p>
          <a:p>
            <a:pPr marL="0" marR="0" lvl="0" indent="0"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Hostpool Name</a:t>
            </a:r>
            <a:r>
              <a:rPr lang="en-US" sz="800" dirty="0">
                <a:solidFill>
                  <a:prstClr val="black">
                    <a:lumMod val="65000"/>
                    <a:lumOff val="35000"/>
                  </a:prstClr>
                </a:solidFill>
                <a:latin typeface="Book Antiqua" panose="02040602050305030304" pitchFamily="18" charset="0"/>
                <a:cs typeface="Arial" panose="020B0604020202020204" pitchFamily="34" charset="0"/>
              </a:rPr>
              <a:t>: XXXXHP02</a:t>
            </a:r>
          </a:p>
          <a:p>
            <a:pPr marL="171450" marR="0" lvl="0" indent="-171450" defTabSz="60958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App Groups</a:t>
            </a:r>
            <a:r>
              <a:rPr lang="en-US" sz="800" dirty="0">
                <a:solidFill>
                  <a:prstClr val="black">
                    <a:lumMod val="65000"/>
                    <a:lumOff val="35000"/>
                  </a:prstClr>
                </a:solidFill>
                <a:latin typeface="Book Antiqua" panose="02040602050305030304" pitchFamily="18" charset="0"/>
                <a:cs typeface="Arial" panose="020B0604020202020204" pitchFamily="34" charset="0"/>
              </a:rPr>
              <a:t>:</a:t>
            </a:r>
          </a:p>
          <a:p>
            <a:pPr marL="628650" lvl="1" indent="-171450" defTabSz="609585">
              <a:buFont typeface="Courier New" panose="02070309020205020404" pitchFamily="49" charset="0"/>
              <a:buChar char="o"/>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Desktop AG 2</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Remote Des.</a:t>
            </a:r>
          </a:p>
          <a:p>
            <a:pPr marL="628650" lvl="1" indent="-171450" defTabSz="609585">
              <a:buFont typeface="Courier New" panose="02070309020205020404" pitchFamily="49" charset="0"/>
              <a:buChar char="o"/>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App AG 2</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Word</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Excel</a:t>
            </a:r>
          </a:p>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Hostpool Name</a:t>
            </a:r>
            <a:r>
              <a:rPr lang="en-US" sz="800" dirty="0">
                <a:solidFill>
                  <a:prstClr val="black">
                    <a:lumMod val="65000"/>
                    <a:lumOff val="35000"/>
                  </a:prstClr>
                </a:solidFill>
                <a:latin typeface="Book Antiqua" panose="02040602050305030304" pitchFamily="18" charset="0"/>
                <a:cs typeface="Arial" panose="020B0604020202020204" pitchFamily="34" charset="0"/>
              </a:rPr>
              <a:t>: XXXXHP03</a:t>
            </a:r>
          </a:p>
          <a:p>
            <a:pPr marL="171450" lvl="0" indent="-171450" defTabSz="609585">
              <a:buFont typeface="Wingdings" panose="05000000000000000000" pitchFamily="2" charset="2"/>
              <a:buChar char="§"/>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App Groups:</a:t>
            </a:r>
          </a:p>
          <a:p>
            <a:pPr marL="628650" lvl="1" indent="-171450" defTabSz="609585">
              <a:buFont typeface="Courier New" panose="02070309020205020404" pitchFamily="49" charset="0"/>
              <a:buChar char="o"/>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Desktop AG 3</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Remote Des.</a:t>
            </a:r>
          </a:p>
          <a:p>
            <a:pPr marL="628650" lvl="1" indent="-171450" defTabSz="609585">
              <a:buFont typeface="Courier New" panose="02070309020205020404" pitchFamily="49" charset="0"/>
              <a:buChar char="o"/>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App AG 3</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WordPad</a:t>
            </a:r>
          </a:p>
        </p:txBody>
      </p:sp>
      <p:cxnSp>
        <p:nvCxnSpPr>
          <p:cNvPr id="195" name="Straight Connector 194">
            <a:extLst>
              <a:ext uri="{FF2B5EF4-FFF2-40B4-BE49-F238E27FC236}">
                <a16:creationId xmlns:a16="http://schemas.microsoft.com/office/drawing/2014/main" id="{842E1028-E001-41D4-83CD-2653BB96CD1C}"/>
              </a:ext>
            </a:extLst>
          </p:cNvPr>
          <p:cNvCxnSpPr>
            <a:cxnSpLocks/>
          </p:cNvCxnSpPr>
          <p:nvPr/>
        </p:nvCxnSpPr>
        <p:spPr>
          <a:xfrm flipH="1">
            <a:off x="9337495" y="2422984"/>
            <a:ext cx="1123821" cy="1492"/>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4C327F5-E5F1-4F44-9986-6FA615EA34F1}"/>
              </a:ext>
            </a:extLst>
          </p:cNvPr>
          <p:cNvCxnSpPr>
            <a:cxnSpLocks/>
          </p:cNvCxnSpPr>
          <p:nvPr/>
        </p:nvCxnSpPr>
        <p:spPr>
          <a:xfrm flipH="1">
            <a:off x="10209729" y="2880320"/>
            <a:ext cx="247159" cy="0"/>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049F29B-2E91-4AB9-A65F-9BD8CBE4D9BB}"/>
              </a:ext>
            </a:extLst>
          </p:cNvPr>
          <p:cNvCxnSpPr>
            <a:cxnSpLocks/>
          </p:cNvCxnSpPr>
          <p:nvPr/>
        </p:nvCxnSpPr>
        <p:spPr>
          <a:xfrm flipH="1">
            <a:off x="9874732" y="3758659"/>
            <a:ext cx="611647" cy="463"/>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DD6A7F54-B0EE-4DDD-95F1-2128F0D825BB}"/>
              </a:ext>
            </a:extLst>
          </p:cNvPr>
          <p:cNvPicPr>
            <a:picLocks noChangeAspect="1"/>
          </p:cNvPicPr>
          <p:nvPr/>
        </p:nvPicPr>
        <p:blipFill>
          <a:blip r:embed="rId16"/>
          <a:stretch>
            <a:fillRect/>
          </a:stretch>
        </p:blipFill>
        <p:spPr>
          <a:xfrm>
            <a:off x="9413865" y="2756631"/>
            <a:ext cx="380888" cy="380888"/>
          </a:xfrm>
          <a:prstGeom prst="rect">
            <a:avLst/>
          </a:prstGeom>
        </p:spPr>
      </p:pic>
    </p:spTree>
    <p:extLst>
      <p:ext uri="{BB962C8B-B14F-4D97-AF65-F5344CB8AC3E}">
        <p14:creationId xmlns:p14="http://schemas.microsoft.com/office/powerpoint/2010/main" val="348487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A1AFA0-F422-43DA-9F74-EBDF8390CBB3}"/>
              </a:ext>
            </a:extLst>
          </p:cNvPr>
          <p:cNvSpPr/>
          <p:nvPr/>
        </p:nvSpPr>
        <p:spPr bwMode="auto">
          <a:xfrm>
            <a:off x="4134748" y="195653"/>
            <a:ext cx="4228601" cy="6466694"/>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6" name="Rectangle 15">
            <a:extLst>
              <a:ext uri="{FF2B5EF4-FFF2-40B4-BE49-F238E27FC236}">
                <a16:creationId xmlns:a16="http://schemas.microsoft.com/office/drawing/2014/main" id="{517FAC63-7D61-4811-84BA-96A761320BE2}"/>
              </a:ext>
            </a:extLst>
          </p:cNvPr>
          <p:cNvSpPr/>
          <p:nvPr/>
        </p:nvSpPr>
        <p:spPr>
          <a:xfrm>
            <a:off x="4630718" y="1074842"/>
            <a:ext cx="3401862" cy="3004740"/>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pic>
        <p:nvPicPr>
          <p:cNvPr id="25" name="Picture 24">
            <a:extLst>
              <a:ext uri="{FF2B5EF4-FFF2-40B4-BE49-F238E27FC236}">
                <a16:creationId xmlns:a16="http://schemas.microsoft.com/office/drawing/2014/main" id="{6BDBB687-2054-4671-97F6-09FCEEB5509F}"/>
              </a:ext>
            </a:extLst>
          </p:cNvPr>
          <p:cNvPicPr>
            <a:picLocks noChangeAspect="1"/>
          </p:cNvPicPr>
          <p:nvPr/>
        </p:nvPicPr>
        <p:blipFill>
          <a:blip r:embed="rId2"/>
          <a:stretch>
            <a:fillRect/>
          </a:stretch>
        </p:blipFill>
        <p:spPr>
          <a:xfrm>
            <a:off x="2192644" y="2735866"/>
            <a:ext cx="632253" cy="779975"/>
          </a:xfrm>
          <a:prstGeom prst="rect">
            <a:avLst/>
          </a:prstGeom>
        </p:spPr>
      </p:pic>
      <p:sp>
        <p:nvSpPr>
          <p:cNvPr id="28" name="TextBox 27">
            <a:extLst>
              <a:ext uri="{FF2B5EF4-FFF2-40B4-BE49-F238E27FC236}">
                <a16:creationId xmlns:a16="http://schemas.microsoft.com/office/drawing/2014/main" id="{D830867E-A07C-4F11-A2A4-51E1DAD434D0}"/>
              </a:ext>
            </a:extLst>
          </p:cNvPr>
          <p:cNvSpPr txBox="1"/>
          <p:nvPr/>
        </p:nvSpPr>
        <p:spPr>
          <a:xfrm>
            <a:off x="4863259" y="4063279"/>
            <a:ext cx="2670265" cy="553998"/>
          </a:xfrm>
          <a:prstGeom prst="rect">
            <a:avLst/>
          </a:prstGeom>
          <a:noFill/>
        </p:spPr>
        <p:txBody>
          <a:bodyPr wrap="square" rtlCol="0">
            <a:spAutoFit/>
          </a:bodyPr>
          <a:lstStyle/>
          <a:p>
            <a:pPr defTabSz="609585">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adVNET: 10.0.0.0/16</a:t>
            </a:r>
          </a:p>
          <a:p>
            <a:pPr defTabSz="609585">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EastUS2</a:t>
            </a:r>
          </a:p>
          <a:p>
            <a:pPr defTabSz="609585">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DNS: 10.0.0.4</a:t>
            </a:r>
          </a:p>
        </p:txBody>
      </p:sp>
      <p:sp>
        <p:nvSpPr>
          <p:cNvPr id="33" name="TextBox 32">
            <a:extLst>
              <a:ext uri="{FF2B5EF4-FFF2-40B4-BE49-F238E27FC236}">
                <a16:creationId xmlns:a16="http://schemas.microsoft.com/office/drawing/2014/main" id="{8422791A-44AA-480A-871B-95BF851D5E07}"/>
              </a:ext>
            </a:extLst>
          </p:cNvPr>
          <p:cNvSpPr txBox="1"/>
          <p:nvPr/>
        </p:nvSpPr>
        <p:spPr>
          <a:xfrm>
            <a:off x="5255102" y="253777"/>
            <a:ext cx="2404656" cy="553998"/>
          </a:xfrm>
          <a:prstGeom prst="rect">
            <a:avLst/>
          </a:prstGeom>
          <a:noFill/>
        </p:spPr>
        <p:txBody>
          <a:bodyPr wrap="square" rtlCol="0">
            <a:spAutoFit/>
          </a:bodyPr>
          <a:lstStyle/>
          <a:p>
            <a:pPr lvl="0" defTabSz="609585">
              <a:defRPr/>
            </a:pPr>
            <a:r>
              <a:rPr lang="en-US" sz="1000" b="1" dirty="0">
                <a:solidFill>
                  <a:prstClr val="black">
                    <a:lumMod val="65000"/>
                    <a:lumOff val="35000"/>
                  </a:prstClr>
                </a:solidFill>
                <a:latin typeface="Book Antiqua" panose="02040602050305030304" pitchFamily="18" charset="0"/>
                <a:cs typeface="Arial" panose="020B0604020202020204" pitchFamily="34" charset="0"/>
              </a:rPr>
              <a:t>Azure AD</a:t>
            </a:r>
          </a:p>
          <a:p>
            <a:pPr marL="171450" lvl="0" indent="-171450" defTabSz="609585">
              <a:buFont typeface="Arial" panose="020B0604020202020204" pitchFamily="34" charset="0"/>
              <a:buChar char="•"/>
              <a:defRPr/>
            </a:pPr>
            <a:r>
              <a:rPr lang="en-US" sz="1000" dirty="0">
                <a:solidFill>
                  <a:prstClr val="black">
                    <a:lumMod val="65000"/>
                    <a:lumOff val="35000"/>
                  </a:prstClr>
                </a:solidFill>
                <a:latin typeface="Book Antiqua" panose="02040602050305030304" pitchFamily="18" charset="0"/>
                <a:cs typeface="Arial" panose="020B0604020202020204" pitchFamily="34" charset="0"/>
              </a:rPr>
              <a:t>contoso.onmicrosoft.com</a:t>
            </a:r>
          </a:p>
          <a:p>
            <a:pPr marL="171450" lvl="0" indent="-171450" defTabSz="609585">
              <a:buFont typeface="Arial" panose="020B0604020202020204" pitchFamily="34" charset="0"/>
              <a:buChar char="•"/>
              <a:defRPr/>
            </a:pPr>
            <a:r>
              <a:rPr kumimoji="0" lang="en-US" sz="10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contoso.com </a:t>
            </a:r>
          </a:p>
        </p:txBody>
      </p:sp>
      <p:pic>
        <p:nvPicPr>
          <p:cNvPr id="20" name="Picture 19">
            <a:extLst>
              <a:ext uri="{FF2B5EF4-FFF2-40B4-BE49-F238E27FC236}">
                <a16:creationId xmlns:a16="http://schemas.microsoft.com/office/drawing/2014/main" id="{5D15CBAA-EACB-498A-B2F3-82C6D1B010FA}"/>
              </a:ext>
            </a:extLst>
          </p:cNvPr>
          <p:cNvPicPr>
            <a:picLocks noChangeAspect="1"/>
          </p:cNvPicPr>
          <p:nvPr/>
        </p:nvPicPr>
        <p:blipFill>
          <a:blip r:embed="rId3"/>
          <a:stretch>
            <a:fillRect/>
          </a:stretch>
        </p:blipFill>
        <p:spPr>
          <a:xfrm>
            <a:off x="7526585" y="5011227"/>
            <a:ext cx="409524" cy="295238"/>
          </a:xfrm>
          <a:prstGeom prst="rect">
            <a:avLst/>
          </a:prstGeom>
        </p:spPr>
      </p:pic>
      <p:sp>
        <p:nvSpPr>
          <p:cNvPr id="45" name="Rectangle 44">
            <a:extLst>
              <a:ext uri="{FF2B5EF4-FFF2-40B4-BE49-F238E27FC236}">
                <a16:creationId xmlns:a16="http://schemas.microsoft.com/office/drawing/2014/main" id="{58C48829-F2A8-4F7D-B2D5-741080164ACA}"/>
              </a:ext>
            </a:extLst>
          </p:cNvPr>
          <p:cNvSpPr/>
          <p:nvPr/>
        </p:nvSpPr>
        <p:spPr bwMode="auto">
          <a:xfrm>
            <a:off x="4522253" y="4736627"/>
            <a:ext cx="3545771" cy="1858959"/>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46" name="Group 45">
            <a:extLst>
              <a:ext uri="{FF2B5EF4-FFF2-40B4-BE49-F238E27FC236}">
                <a16:creationId xmlns:a16="http://schemas.microsoft.com/office/drawing/2014/main" id="{FDF82999-7EBB-4862-B2DA-A123086C3D82}"/>
              </a:ext>
            </a:extLst>
          </p:cNvPr>
          <p:cNvGrpSpPr/>
          <p:nvPr/>
        </p:nvGrpSpPr>
        <p:grpSpPr>
          <a:xfrm>
            <a:off x="6289957" y="4799795"/>
            <a:ext cx="1703068" cy="587682"/>
            <a:chOff x="4908037" y="3834996"/>
            <a:chExt cx="1703068" cy="587682"/>
          </a:xfrm>
        </p:grpSpPr>
        <p:sp>
          <p:nvSpPr>
            <p:cNvPr id="47" name="Rectangle: Rounded Corners 46">
              <a:extLst>
                <a:ext uri="{FF2B5EF4-FFF2-40B4-BE49-F238E27FC236}">
                  <a16:creationId xmlns:a16="http://schemas.microsoft.com/office/drawing/2014/main" id="{DD1034BC-6CD0-47AB-9373-11AF2E5190C9}"/>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8" name="Rectangle: Rounded Corners 47">
              <a:extLst>
                <a:ext uri="{FF2B5EF4-FFF2-40B4-BE49-F238E27FC236}">
                  <a16:creationId xmlns:a16="http://schemas.microsoft.com/office/drawing/2014/main" id="{5CCB5313-8412-43BE-8257-2F28C9D31416}"/>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9" name="Rectangle: Rounded Corners 48">
              <a:extLst>
                <a:ext uri="{FF2B5EF4-FFF2-40B4-BE49-F238E27FC236}">
                  <a16:creationId xmlns:a16="http://schemas.microsoft.com/office/drawing/2014/main" id="{1C62258B-74C3-4149-9676-E104D49C7576}"/>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50" name="algorithm" title="Icon of a heartbeat">
              <a:extLst>
                <a:ext uri="{FF2B5EF4-FFF2-40B4-BE49-F238E27FC236}">
                  <a16:creationId xmlns:a16="http://schemas.microsoft.com/office/drawing/2014/main" id="{048718E4-EF5C-4BE6-AC02-6ADE5BD95377}"/>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8224392A-BAFD-47F4-8BE7-9A1288459AAB}"/>
              </a:ext>
            </a:extLst>
          </p:cNvPr>
          <p:cNvGrpSpPr/>
          <p:nvPr/>
        </p:nvGrpSpPr>
        <p:grpSpPr>
          <a:xfrm>
            <a:off x="6289957" y="5402816"/>
            <a:ext cx="1703068" cy="587682"/>
            <a:chOff x="4908037" y="4699961"/>
            <a:chExt cx="1703068" cy="587682"/>
          </a:xfrm>
        </p:grpSpPr>
        <p:sp>
          <p:nvSpPr>
            <p:cNvPr id="52" name="Rectangle: Rounded Corners 51">
              <a:extLst>
                <a:ext uri="{FF2B5EF4-FFF2-40B4-BE49-F238E27FC236}">
                  <a16:creationId xmlns:a16="http://schemas.microsoft.com/office/drawing/2014/main" id="{40B7AC72-F3F5-40E3-87B7-8187FBC54D20}"/>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3" name="Rectangle: Rounded Corners 52">
              <a:extLst>
                <a:ext uri="{FF2B5EF4-FFF2-40B4-BE49-F238E27FC236}">
                  <a16:creationId xmlns:a16="http://schemas.microsoft.com/office/drawing/2014/main" id="{75001716-4D36-48DC-BB2E-D5AAC048A824}"/>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D6C35CD2-E514-452A-BA4D-A716677FBDD0}"/>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55" name="Straight Connector 54">
              <a:extLst>
                <a:ext uri="{FF2B5EF4-FFF2-40B4-BE49-F238E27FC236}">
                  <a16:creationId xmlns:a16="http://schemas.microsoft.com/office/drawing/2014/main" id="{18E498AD-B91F-479B-9991-448D8E7C7A44}"/>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4809678-54CA-4675-8C10-93CE4D09F77F}"/>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5FD1D67-80CF-41AD-AE81-00A78B35337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8" name="Rectangle: Rounded Corners 57">
            <a:extLst>
              <a:ext uri="{FF2B5EF4-FFF2-40B4-BE49-F238E27FC236}">
                <a16:creationId xmlns:a16="http://schemas.microsoft.com/office/drawing/2014/main" id="{682F4970-0121-4D20-B182-BCF39C707532}"/>
              </a:ext>
            </a:extLst>
          </p:cNvPr>
          <p:cNvSpPr/>
          <p:nvPr/>
        </p:nvSpPr>
        <p:spPr bwMode="auto">
          <a:xfrm>
            <a:off x="6388608" y="5993995"/>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B0F0"/>
                </a:solidFill>
                <a:effectLst/>
                <a:uLnTx/>
                <a:uFillTx/>
                <a:latin typeface="Book Antiqua" panose="02040602050305030304" pitchFamily="18" charset="0"/>
              </a:rPr>
              <a:t>Azure SQL DB</a:t>
            </a:r>
          </a:p>
        </p:txBody>
      </p:sp>
      <p:grpSp>
        <p:nvGrpSpPr>
          <p:cNvPr id="59" name="Group 58">
            <a:extLst>
              <a:ext uri="{FF2B5EF4-FFF2-40B4-BE49-F238E27FC236}">
                <a16:creationId xmlns:a16="http://schemas.microsoft.com/office/drawing/2014/main" id="{039EE5BD-F8F5-4548-9801-6BDEF58229AB}"/>
              </a:ext>
            </a:extLst>
          </p:cNvPr>
          <p:cNvGrpSpPr/>
          <p:nvPr/>
        </p:nvGrpSpPr>
        <p:grpSpPr>
          <a:xfrm>
            <a:off x="4586889" y="5402816"/>
            <a:ext cx="1703068" cy="587682"/>
            <a:chOff x="3204969" y="4699961"/>
            <a:chExt cx="1703068" cy="587682"/>
          </a:xfrm>
        </p:grpSpPr>
        <p:sp>
          <p:nvSpPr>
            <p:cNvPr id="60" name="Rectangle: Rounded Corners 59">
              <a:extLst>
                <a:ext uri="{FF2B5EF4-FFF2-40B4-BE49-F238E27FC236}">
                  <a16:creationId xmlns:a16="http://schemas.microsoft.com/office/drawing/2014/main" id="{A7D08CDA-D432-4555-9C2A-7526B0117D2F}"/>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1C3845F-D7DF-49DB-8AE3-FBAD05913A20}"/>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636232CA-7A72-4EDF-804B-5E7FBAE61D0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63" name="Move_E7C2" title="Icon of four arrows pointing away from eachother">
              <a:extLst>
                <a:ext uri="{FF2B5EF4-FFF2-40B4-BE49-F238E27FC236}">
                  <a16:creationId xmlns:a16="http://schemas.microsoft.com/office/drawing/2014/main" id="{D27984CA-E1F7-4827-8330-59589C2015D9}"/>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6CC5C830-2BA4-4A21-B767-9B3E3FFA491B}"/>
              </a:ext>
            </a:extLst>
          </p:cNvPr>
          <p:cNvGrpSpPr/>
          <p:nvPr/>
        </p:nvGrpSpPr>
        <p:grpSpPr>
          <a:xfrm>
            <a:off x="4586889" y="4799795"/>
            <a:ext cx="1703068" cy="587682"/>
            <a:chOff x="3204969" y="3834996"/>
            <a:chExt cx="1703068" cy="587682"/>
          </a:xfrm>
        </p:grpSpPr>
        <p:sp>
          <p:nvSpPr>
            <p:cNvPr id="65" name="Rectangle: Rounded Corners 64">
              <a:extLst>
                <a:ext uri="{FF2B5EF4-FFF2-40B4-BE49-F238E27FC236}">
                  <a16:creationId xmlns:a16="http://schemas.microsoft.com/office/drawing/2014/main" id="{6B9EE8AD-CF7B-469C-A61B-8A8AA191E8A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E6544987-CA80-43F4-BD8C-A45DB70C72C4}"/>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9EDD2C13-54E0-4572-8213-46234E90A3F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68" name="globe_2" title="Icon of a sphere made of lines">
              <a:extLst>
                <a:ext uri="{FF2B5EF4-FFF2-40B4-BE49-F238E27FC236}">
                  <a16:creationId xmlns:a16="http://schemas.microsoft.com/office/drawing/2014/main" id="{F9C85811-9542-4A38-A4FE-B92EACD95CAF}"/>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pic>
        <p:nvPicPr>
          <p:cNvPr id="69" name="Picture 2">
            <a:extLst>
              <a:ext uri="{FF2B5EF4-FFF2-40B4-BE49-F238E27FC236}">
                <a16:creationId xmlns:a16="http://schemas.microsoft.com/office/drawing/2014/main" id="{26924DD2-8CF9-4167-98B2-707020DBB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5431" y="6035335"/>
            <a:ext cx="399616" cy="422236"/>
          </a:xfrm>
          <a:prstGeom prst="rect">
            <a:avLst/>
          </a:prstGeom>
          <a:noFill/>
        </p:spPr>
      </p:pic>
      <p:pic>
        <p:nvPicPr>
          <p:cNvPr id="71" name="Picture 70">
            <a:extLst>
              <a:ext uri="{FF2B5EF4-FFF2-40B4-BE49-F238E27FC236}">
                <a16:creationId xmlns:a16="http://schemas.microsoft.com/office/drawing/2014/main" id="{0A010637-D7F3-4529-ADC3-30922253DD51}"/>
              </a:ext>
            </a:extLst>
          </p:cNvPr>
          <p:cNvPicPr>
            <a:picLocks noChangeAspect="1"/>
          </p:cNvPicPr>
          <p:nvPr/>
        </p:nvPicPr>
        <p:blipFill>
          <a:blip r:embed="rId3"/>
          <a:stretch>
            <a:fillRect/>
          </a:stretch>
        </p:blipFill>
        <p:spPr>
          <a:xfrm>
            <a:off x="4542227" y="3929837"/>
            <a:ext cx="409524" cy="295238"/>
          </a:xfrm>
          <a:prstGeom prst="rect">
            <a:avLst/>
          </a:prstGeom>
        </p:spPr>
      </p:pic>
      <p:pic>
        <p:nvPicPr>
          <p:cNvPr id="76" name="Picture 75">
            <a:extLst>
              <a:ext uri="{FF2B5EF4-FFF2-40B4-BE49-F238E27FC236}">
                <a16:creationId xmlns:a16="http://schemas.microsoft.com/office/drawing/2014/main" id="{BD547170-9C5A-4D2B-8539-D4284066AEC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99858" y="199717"/>
            <a:ext cx="584063" cy="584063"/>
          </a:xfrm>
          <a:prstGeom prst="rect">
            <a:avLst/>
          </a:prstGeom>
        </p:spPr>
      </p:pic>
      <p:sp>
        <p:nvSpPr>
          <p:cNvPr id="82" name="TextBox 81">
            <a:extLst>
              <a:ext uri="{FF2B5EF4-FFF2-40B4-BE49-F238E27FC236}">
                <a16:creationId xmlns:a16="http://schemas.microsoft.com/office/drawing/2014/main" id="{69B8CE0A-C8EE-4D84-9B2A-DE9CD3DDB19C}"/>
              </a:ext>
            </a:extLst>
          </p:cNvPr>
          <p:cNvSpPr txBox="1"/>
          <p:nvPr/>
        </p:nvSpPr>
        <p:spPr>
          <a:xfrm>
            <a:off x="5337477" y="809173"/>
            <a:ext cx="834313" cy="215444"/>
          </a:xfrm>
          <a:prstGeom prst="rect">
            <a:avLst/>
          </a:prstGeom>
          <a:noFill/>
        </p:spPr>
        <p:txBody>
          <a:bodyPr wrap="square" rtlCol="0">
            <a:spAutoFit/>
          </a:bodyPr>
          <a:lstStyle/>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AAD Sync </a:t>
            </a:r>
            <a:endPar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sp>
        <p:nvSpPr>
          <p:cNvPr id="95" name="TextBox 94">
            <a:extLst>
              <a:ext uri="{FF2B5EF4-FFF2-40B4-BE49-F238E27FC236}">
                <a16:creationId xmlns:a16="http://schemas.microsoft.com/office/drawing/2014/main" id="{DA748CEB-5C6F-4B0C-89B0-468763668B80}"/>
              </a:ext>
            </a:extLst>
          </p:cNvPr>
          <p:cNvSpPr txBox="1"/>
          <p:nvPr/>
        </p:nvSpPr>
        <p:spPr>
          <a:xfrm>
            <a:off x="4515574" y="6389891"/>
            <a:ext cx="3847775" cy="246221"/>
          </a:xfrm>
          <a:prstGeom prst="rect">
            <a:avLst/>
          </a:prstGeom>
          <a:noFill/>
        </p:spPr>
        <p:txBody>
          <a:bodyPr wrap="square" rtlCol="0">
            <a:spAutoFit/>
          </a:bodyPr>
          <a:lstStyle/>
          <a:p>
            <a:pPr defTabSz="609585">
              <a:defRPr/>
            </a:pPr>
            <a:r>
              <a:rPr lang="en-US" sz="1000" b="1" dirty="0">
                <a:solidFill>
                  <a:schemeClr val="bg1"/>
                </a:solidFill>
                <a:latin typeface="Book Antiqua" panose="02040602050305030304" pitchFamily="18" charset="0"/>
                <a:cs typeface="Arial" panose="020B0604020202020204" pitchFamily="34" charset="0"/>
              </a:rPr>
              <a:t>WVD PaaS Service: EastUS2/CentralUS (during preview)</a:t>
            </a:r>
          </a:p>
        </p:txBody>
      </p:sp>
      <p:sp>
        <p:nvSpPr>
          <p:cNvPr id="97" name="Rectangle: Rounded Corners 96">
            <a:extLst>
              <a:ext uri="{FF2B5EF4-FFF2-40B4-BE49-F238E27FC236}">
                <a16:creationId xmlns:a16="http://schemas.microsoft.com/office/drawing/2014/main" id="{A980DA0F-22BD-4581-8C2C-769A90C1F37D}"/>
              </a:ext>
            </a:extLst>
          </p:cNvPr>
          <p:cNvSpPr/>
          <p:nvPr/>
        </p:nvSpPr>
        <p:spPr bwMode="auto">
          <a:xfrm>
            <a:off x="4639856" y="6066289"/>
            <a:ext cx="1631150" cy="283076"/>
          </a:xfrm>
          <a:prstGeom prst="roundRect">
            <a:avLst/>
          </a:prstGeom>
          <a:solidFill>
            <a:srgbClr val="002060"/>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Rest API</a:t>
            </a:r>
          </a:p>
        </p:txBody>
      </p:sp>
      <p:sp>
        <p:nvSpPr>
          <p:cNvPr id="98" name="cloud_2" title="Icon of a cloud made of two arrows pointing towards eachother">
            <a:extLst>
              <a:ext uri="{FF2B5EF4-FFF2-40B4-BE49-F238E27FC236}">
                <a16:creationId xmlns:a16="http://schemas.microsoft.com/office/drawing/2014/main" id="{6F7E0272-79DD-48B4-9080-49CE10F437F9}"/>
              </a:ext>
            </a:extLst>
          </p:cNvPr>
          <p:cNvSpPr>
            <a:spLocks noChangeAspect="1" noEditPoints="1"/>
          </p:cNvSpPr>
          <p:nvPr/>
        </p:nvSpPr>
        <p:spPr bwMode="auto">
          <a:xfrm>
            <a:off x="5775076" y="6105267"/>
            <a:ext cx="347880" cy="20075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A7458A88-B64D-42F6-80DA-993CA4FD83DF}"/>
              </a:ext>
            </a:extLst>
          </p:cNvPr>
          <p:cNvGrpSpPr/>
          <p:nvPr/>
        </p:nvGrpSpPr>
        <p:grpSpPr>
          <a:xfrm>
            <a:off x="693140" y="5990498"/>
            <a:ext cx="475888" cy="471693"/>
            <a:chOff x="1105093" y="4259263"/>
            <a:chExt cx="650894" cy="588313"/>
          </a:xfrm>
        </p:grpSpPr>
        <p:sp>
          <p:nvSpPr>
            <p:cNvPr id="102" name="Rectangle: Rounded Corners 101">
              <a:extLst>
                <a:ext uri="{FF2B5EF4-FFF2-40B4-BE49-F238E27FC236}">
                  <a16:creationId xmlns:a16="http://schemas.microsoft.com/office/drawing/2014/main" id="{8CF667FE-5374-4AD9-98BE-200720B12F3C}"/>
                </a:ext>
              </a:extLst>
            </p:cNvPr>
            <p:cNvSpPr/>
            <p:nvPr/>
          </p:nvSpPr>
          <p:spPr bwMode="auto">
            <a:xfrm>
              <a:off x="1105093" y="4259263"/>
              <a:ext cx="650894" cy="588313"/>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3" name="Picture 102">
              <a:extLst>
                <a:ext uri="{FF2B5EF4-FFF2-40B4-BE49-F238E27FC236}">
                  <a16:creationId xmlns:a16="http://schemas.microsoft.com/office/drawing/2014/main" id="{5A411D2A-C989-40F1-BC6A-AF917F791424}"/>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56000" y1="81200" x2="56000" y2="81200"/>
                        </a14:backgroundRemoval>
                      </a14:imgEffect>
                    </a14:imgLayer>
                  </a14:imgProps>
                </a:ext>
                <a:ext uri="{28A0092B-C50C-407E-A947-70E740481C1C}">
                  <a14:useLocalDpi xmlns:a14="http://schemas.microsoft.com/office/drawing/2010/main"/>
                </a:ext>
              </a:extLst>
            </a:blip>
            <a:stretch>
              <a:fillRect/>
            </a:stretch>
          </p:blipFill>
          <p:spPr>
            <a:xfrm>
              <a:off x="1200937" y="4319491"/>
              <a:ext cx="448657" cy="448656"/>
            </a:xfrm>
            <a:prstGeom prst="rect">
              <a:avLst/>
            </a:prstGeom>
          </p:spPr>
        </p:pic>
      </p:grpSp>
      <p:sp>
        <p:nvSpPr>
          <p:cNvPr id="101" name="Rectangle 100">
            <a:extLst>
              <a:ext uri="{FF2B5EF4-FFF2-40B4-BE49-F238E27FC236}">
                <a16:creationId xmlns:a16="http://schemas.microsoft.com/office/drawing/2014/main" id="{F9051BC4-28EA-4444-943F-DABE374961DD}"/>
              </a:ext>
            </a:extLst>
          </p:cNvPr>
          <p:cNvSpPr/>
          <p:nvPr/>
        </p:nvSpPr>
        <p:spPr>
          <a:xfrm>
            <a:off x="460919" y="6393320"/>
            <a:ext cx="1074993" cy="246221"/>
          </a:xfrm>
          <a:prstGeom prst="rect">
            <a:avLst/>
          </a:prstGeom>
        </p:spPr>
        <p:txBody>
          <a:bodyPr wrap="square" anchor="ctr">
            <a:sp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2060"/>
                </a:solidFill>
                <a:effectLst/>
                <a:uLnTx/>
                <a:uFillTx/>
                <a:latin typeface="Book Antiqua" panose="02040602050305030304" pitchFamily="18" charset="0"/>
              </a:rPr>
              <a:t>PowerShell</a:t>
            </a:r>
          </a:p>
        </p:txBody>
      </p:sp>
      <p:cxnSp>
        <p:nvCxnSpPr>
          <p:cNvPr id="104" name="Straight Arrow Connector 103">
            <a:extLst>
              <a:ext uri="{FF2B5EF4-FFF2-40B4-BE49-F238E27FC236}">
                <a16:creationId xmlns:a16="http://schemas.microsoft.com/office/drawing/2014/main" id="{A00B27CC-E96C-4C45-B548-A7E9FD8130B9}"/>
              </a:ext>
            </a:extLst>
          </p:cNvPr>
          <p:cNvCxnSpPr>
            <a:cxnSpLocks/>
            <a:stCxn id="102" idx="3"/>
            <a:endCxn id="97" idx="1"/>
          </p:cNvCxnSpPr>
          <p:nvPr/>
        </p:nvCxnSpPr>
        <p:spPr>
          <a:xfrm flipV="1">
            <a:off x="1169028" y="6207827"/>
            <a:ext cx="3470828" cy="18518"/>
          </a:xfrm>
          <a:prstGeom prst="straightConnector1">
            <a:avLst/>
          </a:prstGeom>
          <a:ln w="19050">
            <a:solidFill>
              <a:schemeClr val="tx1">
                <a:lumMod val="95000"/>
                <a:lumOff val="5000"/>
              </a:schemeClr>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ED135868-8AF0-4CD9-A295-8227D9D13EFF}"/>
              </a:ext>
            </a:extLst>
          </p:cNvPr>
          <p:cNvGrpSpPr/>
          <p:nvPr/>
        </p:nvGrpSpPr>
        <p:grpSpPr>
          <a:xfrm>
            <a:off x="447451" y="4418800"/>
            <a:ext cx="1007316" cy="1363800"/>
            <a:chOff x="899303" y="2229846"/>
            <a:chExt cx="1626420" cy="2908602"/>
          </a:xfrm>
        </p:grpSpPr>
        <p:sp>
          <p:nvSpPr>
            <p:cNvPr id="107" name="Oval 106">
              <a:extLst>
                <a:ext uri="{FF2B5EF4-FFF2-40B4-BE49-F238E27FC236}">
                  <a16:creationId xmlns:a16="http://schemas.microsoft.com/office/drawing/2014/main" id="{8014297C-7509-4211-BFAA-0913CD0C6041}"/>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8" name="Oval 107">
              <a:extLst>
                <a:ext uri="{FF2B5EF4-FFF2-40B4-BE49-F238E27FC236}">
                  <a16:creationId xmlns:a16="http://schemas.microsoft.com/office/drawing/2014/main" id="{18B02321-E0BF-4AE8-AF7E-81FA7FB9B700}"/>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9" name="Oval 108">
              <a:extLst>
                <a:ext uri="{FF2B5EF4-FFF2-40B4-BE49-F238E27FC236}">
                  <a16:creationId xmlns:a16="http://schemas.microsoft.com/office/drawing/2014/main" id="{74E7DD41-B5CA-4C69-94A4-1ABC69667496}"/>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10" name="Group 109">
              <a:extLst>
                <a:ext uri="{FF2B5EF4-FFF2-40B4-BE49-F238E27FC236}">
                  <a16:creationId xmlns:a16="http://schemas.microsoft.com/office/drawing/2014/main" id="{0CAB1712-9983-4833-8024-B22C187E2C91}"/>
                </a:ext>
              </a:extLst>
            </p:cNvPr>
            <p:cNvGrpSpPr/>
            <p:nvPr/>
          </p:nvGrpSpPr>
          <p:grpSpPr>
            <a:xfrm>
              <a:off x="2043658" y="2532747"/>
              <a:ext cx="482065" cy="2255907"/>
              <a:chOff x="2224274" y="2338191"/>
              <a:chExt cx="482065" cy="2255907"/>
            </a:xfrm>
          </p:grpSpPr>
          <p:grpSp>
            <p:nvGrpSpPr>
              <p:cNvPr id="114" name="Group 113">
                <a:extLst>
                  <a:ext uri="{FF2B5EF4-FFF2-40B4-BE49-F238E27FC236}">
                    <a16:creationId xmlns:a16="http://schemas.microsoft.com/office/drawing/2014/main" id="{4C301380-0C6C-4F17-871B-638A6CC590E7}"/>
                  </a:ext>
                </a:extLst>
              </p:cNvPr>
              <p:cNvGrpSpPr/>
              <p:nvPr/>
            </p:nvGrpSpPr>
            <p:grpSpPr>
              <a:xfrm>
                <a:off x="2281302" y="3639439"/>
                <a:ext cx="319498" cy="414180"/>
                <a:chOff x="5866856" y="4829242"/>
                <a:chExt cx="702675" cy="865083"/>
              </a:xfrm>
            </p:grpSpPr>
            <p:sp>
              <p:nvSpPr>
                <p:cNvPr id="122" name="Freeform 12">
                  <a:extLst>
                    <a:ext uri="{FF2B5EF4-FFF2-40B4-BE49-F238E27FC236}">
                      <a16:creationId xmlns:a16="http://schemas.microsoft.com/office/drawing/2014/main" id="{55DAE9BC-FB0F-429B-BBB3-D73611DEEA5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3">
                  <a:extLst>
                    <a:ext uri="{FF2B5EF4-FFF2-40B4-BE49-F238E27FC236}">
                      <a16:creationId xmlns:a16="http://schemas.microsoft.com/office/drawing/2014/main" id="{830D3159-8DCB-4C1B-988C-7C532ACEBA9D}"/>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DD33D519-47BE-4756-B075-6BA6055E9719}"/>
                  </a:ext>
                </a:extLst>
              </p:cNvPr>
              <p:cNvGrpSpPr/>
              <p:nvPr/>
            </p:nvGrpSpPr>
            <p:grpSpPr>
              <a:xfrm>
                <a:off x="2286418" y="3019895"/>
                <a:ext cx="335350" cy="419905"/>
                <a:chOff x="13987161" y="3323588"/>
                <a:chExt cx="2047876" cy="2435225"/>
              </a:xfrm>
              <a:solidFill>
                <a:schemeClr val="bg1"/>
              </a:solidFill>
            </p:grpSpPr>
            <p:sp>
              <p:nvSpPr>
                <p:cNvPr id="118" name="Freeform 50">
                  <a:extLst>
                    <a:ext uri="{FF2B5EF4-FFF2-40B4-BE49-F238E27FC236}">
                      <a16:creationId xmlns:a16="http://schemas.microsoft.com/office/drawing/2014/main" id="{74443019-5A3F-4575-B30E-460A0B362EDA}"/>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51">
                  <a:extLst>
                    <a:ext uri="{FF2B5EF4-FFF2-40B4-BE49-F238E27FC236}">
                      <a16:creationId xmlns:a16="http://schemas.microsoft.com/office/drawing/2014/main" id="{D141A853-9F70-4982-9B57-1E0069BE226B}"/>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2">
                  <a:extLst>
                    <a:ext uri="{FF2B5EF4-FFF2-40B4-BE49-F238E27FC236}">
                      <a16:creationId xmlns:a16="http://schemas.microsoft.com/office/drawing/2014/main" id="{9BA8BA6F-2770-4262-A8C3-EB5793355431}"/>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53">
                  <a:extLst>
                    <a:ext uri="{FF2B5EF4-FFF2-40B4-BE49-F238E27FC236}">
                      <a16:creationId xmlns:a16="http://schemas.microsoft.com/office/drawing/2014/main" id="{DC15BC13-51D1-4A70-A815-BB3DAB3FABB9}"/>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6" name="Picture 115">
                <a:extLst>
                  <a:ext uri="{FF2B5EF4-FFF2-40B4-BE49-F238E27FC236}">
                    <a16:creationId xmlns:a16="http://schemas.microsoft.com/office/drawing/2014/main" id="{9EAFB3DB-7990-4D87-A0D2-D5F061A64E04}"/>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117" name="Picture 116">
                <a:extLst>
                  <a:ext uri="{FF2B5EF4-FFF2-40B4-BE49-F238E27FC236}">
                    <a16:creationId xmlns:a16="http://schemas.microsoft.com/office/drawing/2014/main" id="{E000C0FC-0F42-409E-AA56-92C9D3C6493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11" name="CellPhone_E8EA" title="Icon of a cellphone">
              <a:extLst>
                <a:ext uri="{FF2B5EF4-FFF2-40B4-BE49-F238E27FC236}">
                  <a16:creationId xmlns:a16="http://schemas.microsoft.com/office/drawing/2014/main" id="{29763DC8-77A9-4265-9556-22FD9E28621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Laptop_E770" title="Icon of a laptop">
              <a:extLst>
                <a:ext uri="{FF2B5EF4-FFF2-40B4-BE49-F238E27FC236}">
                  <a16:creationId xmlns:a16="http://schemas.microsoft.com/office/drawing/2014/main" id="{E62EF8EB-B410-4B0E-94A9-DDA45573849F}"/>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Tablet_E70A" title="Icon of a tablet">
              <a:extLst>
                <a:ext uri="{FF2B5EF4-FFF2-40B4-BE49-F238E27FC236}">
                  <a16:creationId xmlns:a16="http://schemas.microsoft.com/office/drawing/2014/main" id="{923D418C-B910-4F3A-AA74-60E446AD3181}"/>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4" name="Right Bracket 123">
            <a:extLst>
              <a:ext uri="{FF2B5EF4-FFF2-40B4-BE49-F238E27FC236}">
                <a16:creationId xmlns:a16="http://schemas.microsoft.com/office/drawing/2014/main" id="{7B057DB7-F2C0-4D59-92F8-6DEE2AA54767}"/>
              </a:ext>
            </a:extLst>
          </p:cNvPr>
          <p:cNvSpPr/>
          <p:nvPr/>
        </p:nvSpPr>
        <p:spPr>
          <a:xfrm>
            <a:off x="1411215" y="4534848"/>
            <a:ext cx="78352" cy="1128953"/>
          </a:xfrm>
          <a:prstGeom prst="rightBracket">
            <a:avLst>
              <a:gd name="adj" fmla="val 0"/>
            </a:avLst>
          </a:prstGeom>
          <a:ln w="28575" cap="rnd">
            <a:solidFill>
              <a:srgbClr val="767676"/>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cxnSp>
        <p:nvCxnSpPr>
          <p:cNvPr id="125" name="Straight Arrow Connector 124">
            <a:extLst>
              <a:ext uri="{FF2B5EF4-FFF2-40B4-BE49-F238E27FC236}">
                <a16:creationId xmlns:a16="http://schemas.microsoft.com/office/drawing/2014/main" id="{9E95C5BF-111E-4E1F-8050-32A0280F8478}"/>
              </a:ext>
            </a:extLst>
          </p:cNvPr>
          <p:cNvCxnSpPr>
            <a:cxnSpLocks/>
          </p:cNvCxnSpPr>
          <p:nvPr/>
        </p:nvCxnSpPr>
        <p:spPr>
          <a:xfrm>
            <a:off x="1489567" y="5395088"/>
            <a:ext cx="3046048" cy="26211"/>
          </a:xfrm>
          <a:prstGeom prst="straightConnector1">
            <a:avLst/>
          </a:prstGeom>
          <a:ln w="38100">
            <a:solidFill>
              <a:srgbClr val="767676"/>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803E466C-2049-4932-8DF8-ECD418ED54C1}"/>
              </a:ext>
            </a:extLst>
          </p:cNvPr>
          <p:cNvSpPr txBox="1"/>
          <p:nvPr/>
        </p:nvSpPr>
        <p:spPr>
          <a:xfrm rot="16200000">
            <a:off x="-249590" y="4872411"/>
            <a:ext cx="1184223" cy="276999"/>
          </a:xfrm>
          <a:prstGeom prst="rect">
            <a:avLst/>
          </a:prstGeom>
          <a:noFill/>
        </p:spPr>
        <p:txBody>
          <a:bodyPr wrap="square" rtlCol="0">
            <a:spAutoFit/>
          </a:bodyPr>
          <a:lstStyle/>
          <a:p>
            <a:pPr lvl="0" algn="ctr" defTabSz="609585">
              <a:defRPr/>
            </a:pPr>
            <a:r>
              <a:rPr lang="en-US" sz="1200" b="1" dirty="0">
                <a:solidFill>
                  <a:srgbClr val="767676"/>
                </a:solidFill>
                <a:latin typeface="Book Antiqua" panose="02040602050305030304" pitchFamily="18" charset="0"/>
                <a:cs typeface="Arial" panose="020B0604020202020204" pitchFamily="34" charset="0"/>
              </a:rPr>
              <a:t>WVD Clients</a:t>
            </a:r>
            <a:endParaRPr kumimoji="0" lang="en-US" sz="1200" b="1" i="0" u="none" strike="noStrike" kern="1200" cap="none" spc="0" normalizeH="0" baseline="0" noProof="0" dirty="0">
              <a:ln>
                <a:noFill/>
              </a:ln>
              <a:solidFill>
                <a:srgbClr val="767676"/>
              </a:solidFill>
              <a:effectLst/>
              <a:uLnTx/>
              <a:uFillTx/>
              <a:latin typeface="Book Antiqua" panose="02040602050305030304" pitchFamily="18" charset="0"/>
              <a:cs typeface="Arial" panose="020B0604020202020204" pitchFamily="34" charset="0"/>
            </a:endParaRPr>
          </a:p>
        </p:txBody>
      </p:sp>
      <p:sp>
        <p:nvSpPr>
          <p:cNvPr id="148" name="TextBox 147">
            <a:extLst>
              <a:ext uri="{FF2B5EF4-FFF2-40B4-BE49-F238E27FC236}">
                <a16:creationId xmlns:a16="http://schemas.microsoft.com/office/drawing/2014/main" id="{02C98BFC-6539-402A-B915-C77C2A073FEC}"/>
              </a:ext>
            </a:extLst>
          </p:cNvPr>
          <p:cNvSpPr txBox="1"/>
          <p:nvPr/>
        </p:nvSpPr>
        <p:spPr>
          <a:xfrm rot="16200000">
            <a:off x="3674871" y="4061348"/>
            <a:ext cx="1392017" cy="246221"/>
          </a:xfrm>
          <a:prstGeom prst="rect">
            <a:avLst/>
          </a:prstGeom>
          <a:noFill/>
        </p:spPr>
        <p:txBody>
          <a:bodyPr wrap="square" rtlCol="0">
            <a:spAutoFit/>
          </a:bodyPr>
          <a:lstStyle/>
          <a:p>
            <a:pPr lvl="0" algn="ctr" defTabSz="609585">
              <a:defRPr/>
            </a:pPr>
            <a:r>
              <a:rPr kumimoji="0" lang="en-US" sz="10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[Over MS Backbone</a:t>
            </a:r>
            <a:r>
              <a:rPr lang="en-US" sz="1000" dirty="0">
                <a:solidFill>
                  <a:prstClr val="black">
                    <a:lumMod val="65000"/>
                    <a:lumOff val="35000"/>
                  </a:prstClr>
                </a:solidFill>
                <a:latin typeface="Book Antiqua" panose="02040602050305030304" pitchFamily="18" charset="0"/>
                <a:cs typeface="Arial" panose="020B0604020202020204" pitchFamily="34" charset="0"/>
              </a:rPr>
              <a:t>]</a:t>
            </a:r>
            <a:endParaRPr kumimoji="0" lang="en-US" sz="10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sp>
        <p:nvSpPr>
          <p:cNvPr id="154" name="TextBox 153">
            <a:extLst>
              <a:ext uri="{FF2B5EF4-FFF2-40B4-BE49-F238E27FC236}">
                <a16:creationId xmlns:a16="http://schemas.microsoft.com/office/drawing/2014/main" id="{F9162E18-6E0E-4814-A972-C873F600E3A6}"/>
              </a:ext>
            </a:extLst>
          </p:cNvPr>
          <p:cNvSpPr txBox="1"/>
          <p:nvPr/>
        </p:nvSpPr>
        <p:spPr>
          <a:xfrm>
            <a:off x="1658912" y="5202080"/>
            <a:ext cx="2534972" cy="215444"/>
          </a:xfrm>
          <a:prstGeom prst="rect">
            <a:avLst/>
          </a:prstGeom>
          <a:noFill/>
        </p:spPr>
        <p:txBody>
          <a:bodyPr wrap="square" rtlCol="0">
            <a:spAutoFit/>
          </a:bodyPr>
          <a:lstStyle/>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WVD Web/Downloadable Client </a:t>
            </a: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(Over Internet</a:t>
            </a:r>
            <a:r>
              <a:rPr lang="en-US" sz="800" b="1" dirty="0">
                <a:solidFill>
                  <a:prstClr val="black">
                    <a:lumMod val="65000"/>
                    <a:lumOff val="35000"/>
                  </a:prstClr>
                </a:solidFill>
                <a:latin typeface="Book Antiqua" panose="02040602050305030304" pitchFamily="18" charset="0"/>
                <a:cs typeface="Arial" panose="020B0604020202020204" pitchFamily="34" charset="0"/>
              </a:rPr>
              <a:t>)</a:t>
            </a:r>
            <a:endPar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sp>
        <p:nvSpPr>
          <p:cNvPr id="158" name="TextBox 157">
            <a:extLst>
              <a:ext uri="{FF2B5EF4-FFF2-40B4-BE49-F238E27FC236}">
                <a16:creationId xmlns:a16="http://schemas.microsoft.com/office/drawing/2014/main" id="{6774031E-04BE-4960-AC4C-11421785DC7F}"/>
              </a:ext>
            </a:extLst>
          </p:cNvPr>
          <p:cNvSpPr txBox="1"/>
          <p:nvPr/>
        </p:nvSpPr>
        <p:spPr>
          <a:xfrm>
            <a:off x="1201268" y="6035335"/>
            <a:ext cx="3019343" cy="215444"/>
          </a:xfrm>
          <a:prstGeom prst="rect">
            <a:avLst/>
          </a:prstGeom>
          <a:noFill/>
        </p:spPr>
        <p:txBody>
          <a:bodyPr wrap="square" rtlCol="0">
            <a:spAutoFit/>
          </a:bodyPr>
          <a:lstStyle/>
          <a:p>
            <a:pPr lvl="0" algn="ctr"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hlinkClick r:id="rId11"/>
              </a:rPr>
              <a:t>admin@contoso.com</a:t>
            </a:r>
            <a:r>
              <a:rPr lang="en-US" sz="800" b="1" dirty="0">
                <a:solidFill>
                  <a:prstClr val="black">
                    <a:lumMod val="65000"/>
                    <a:lumOff val="35000"/>
                  </a:prstClr>
                </a:solidFill>
                <a:latin typeface="Book Antiqua" panose="02040602050305030304" pitchFamily="18" charset="0"/>
                <a:cs typeface="Arial" panose="020B0604020202020204" pitchFamily="34" charset="0"/>
              </a:rPr>
              <a:t> (Tenant Creator)</a:t>
            </a:r>
            <a:endPar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sp>
        <p:nvSpPr>
          <p:cNvPr id="159" name="TextBox 158">
            <a:extLst>
              <a:ext uri="{FF2B5EF4-FFF2-40B4-BE49-F238E27FC236}">
                <a16:creationId xmlns:a16="http://schemas.microsoft.com/office/drawing/2014/main" id="{28AAC628-A52C-443B-A27C-A28427D1AF67}"/>
              </a:ext>
            </a:extLst>
          </p:cNvPr>
          <p:cNvSpPr txBox="1"/>
          <p:nvPr/>
        </p:nvSpPr>
        <p:spPr>
          <a:xfrm rot="16200000">
            <a:off x="218046" y="6076846"/>
            <a:ext cx="697752" cy="276999"/>
          </a:xfrm>
          <a:prstGeom prst="rect">
            <a:avLst/>
          </a:prstGeom>
          <a:noFill/>
        </p:spPr>
        <p:txBody>
          <a:bodyPr wrap="square" rtlCol="0">
            <a:spAutoFit/>
          </a:bodyPr>
          <a:lstStyle/>
          <a:p>
            <a:pPr lvl="0" algn="ctr" defTabSz="609585">
              <a:defRPr/>
            </a:pPr>
            <a:r>
              <a:rPr lang="en-US" sz="1200" b="1" dirty="0">
                <a:solidFill>
                  <a:srgbClr val="767676"/>
                </a:solidFill>
                <a:latin typeface="Book Antiqua" panose="02040602050305030304" pitchFamily="18" charset="0"/>
                <a:cs typeface="Arial" panose="020B0604020202020204" pitchFamily="34" charset="0"/>
              </a:rPr>
              <a:t>Mgmt.</a:t>
            </a:r>
            <a:endParaRPr kumimoji="0" lang="en-US" sz="1200" b="1" i="0" u="none" strike="noStrike" kern="1200" cap="none" spc="0" normalizeH="0" baseline="0" noProof="0" dirty="0">
              <a:ln>
                <a:noFill/>
              </a:ln>
              <a:solidFill>
                <a:srgbClr val="767676"/>
              </a:solidFill>
              <a:effectLst/>
              <a:uLnTx/>
              <a:uFillTx/>
              <a:latin typeface="Book Antiqua" panose="02040602050305030304" pitchFamily="18" charset="0"/>
              <a:cs typeface="Arial" panose="020B0604020202020204" pitchFamily="34" charset="0"/>
            </a:endParaRPr>
          </a:p>
        </p:txBody>
      </p:sp>
      <p:sp>
        <p:nvSpPr>
          <p:cNvPr id="146" name="Rectangle 145">
            <a:extLst>
              <a:ext uri="{FF2B5EF4-FFF2-40B4-BE49-F238E27FC236}">
                <a16:creationId xmlns:a16="http://schemas.microsoft.com/office/drawing/2014/main" id="{F66BF2F0-99C6-4459-96C8-23E93B923FEC}"/>
              </a:ext>
            </a:extLst>
          </p:cNvPr>
          <p:cNvSpPr/>
          <p:nvPr/>
        </p:nvSpPr>
        <p:spPr>
          <a:xfrm>
            <a:off x="4705929" y="1183173"/>
            <a:ext cx="1353581" cy="853920"/>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p:txBody>
      </p:sp>
      <p:pic>
        <p:nvPicPr>
          <p:cNvPr id="43" name="Picture 42">
            <a:extLst>
              <a:ext uri="{FF2B5EF4-FFF2-40B4-BE49-F238E27FC236}">
                <a16:creationId xmlns:a16="http://schemas.microsoft.com/office/drawing/2014/main" id="{31F0F4D1-1B90-4EB1-8596-EF63990AD1A3}"/>
              </a:ext>
            </a:extLst>
          </p:cNvPr>
          <p:cNvPicPr>
            <a:picLocks noChangeAspect="1"/>
          </p:cNvPicPr>
          <p:nvPr/>
        </p:nvPicPr>
        <p:blipFill>
          <a:blip r:embed="rId12"/>
          <a:stretch>
            <a:fillRect/>
          </a:stretch>
        </p:blipFill>
        <p:spPr>
          <a:xfrm>
            <a:off x="5172100" y="1222751"/>
            <a:ext cx="380888" cy="380888"/>
          </a:xfrm>
          <a:prstGeom prst="rect">
            <a:avLst/>
          </a:prstGeom>
        </p:spPr>
      </p:pic>
      <p:sp>
        <p:nvSpPr>
          <p:cNvPr id="83" name="TextBox 82">
            <a:extLst>
              <a:ext uri="{FF2B5EF4-FFF2-40B4-BE49-F238E27FC236}">
                <a16:creationId xmlns:a16="http://schemas.microsoft.com/office/drawing/2014/main" id="{24DF3BDC-62B8-4183-932D-F84F57AA25D9}"/>
              </a:ext>
            </a:extLst>
          </p:cNvPr>
          <p:cNvSpPr txBox="1"/>
          <p:nvPr/>
        </p:nvSpPr>
        <p:spPr>
          <a:xfrm>
            <a:off x="4655706" y="1524305"/>
            <a:ext cx="1462017" cy="5078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adVM - </a:t>
            </a:r>
            <a:r>
              <a:rPr lang="en-US" sz="900" b="1" dirty="0">
                <a:solidFill>
                  <a:prstClr val="black">
                    <a:lumMod val="65000"/>
                    <a:lumOff val="35000"/>
                  </a:prstClr>
                </a:solidFill>
                <a:latin typeface="Book Antiqua" panose="02040602050305030304" pitchFamily="18" charset="0"/>
                <a:cs typeface="Arial" panose="020B0604020202020204" pitchFamily="34" charset="0"/>
              </a:rPr>
              <a:t>10.0.0.4</a:t>
            </a:r>
          </a:p>
          <a:p>
            <a:pPr lvl="0" algn="ctr" defTabSz="609585">
              <a:defRPr/>
            </a:pPr>
            <a:r>
              <a:rPr lang="en-US" sz="900" dirty="0">
                <a:solidFill>
                  <a:prstClr val="black">
                    <a:lumMod val="65000"/>
                    <a:lumOff val="35000"/>
                  </a:prstClr>
                </a:solidFill>
                <a:latin typeface="Book Antiqua" panose="02040602050305030304" pitchFamily="18" charset="0"/>
                <a:cs typeface="Arial" panose="020B0604020202020204" pitchFamily="34" charset="0"/>
              </a:rPr>
              <a:t>(running AAD Connect)</a:t>
            </a:r>
          </a:p>
          <a:p>
            <a:pPr lvl="0" algn="ctr" defTabSz="609585">
              <a:defRPr/>
            </a:pPr>
            <a:r>
              <a:rPr lang="en-US" sz="900" dirty="0" err="1">
                <a:solidFill>
                  <a:prstClr val="black">
                    <a:lumMod val="65000"/>
                    <a:lumOff val="35000"/>
                  </a:prstClr>
                </a:solidFill>
                <a:latin typeface="Book Antiqua" panose="02040602050305030304" pitchFamily="18" charset="0"/>
                <a:cs typeface="Arial" panose="020B0604020202020204" pitchFamily="34" charset="0"/>
              </a:rPr>
              <a:t>Contoso.local</a:t>
            </a:r>
            <a:endParaRPr lang="en-US" sz="900" dirty="0">
              <a:solidFill>
                <a:prstClr val="black">
                  <a:lumMod val="65000"/>
                  <a:lumOff val="35000"/>
                </a:prstClr>
              </a:solidFill>
              <a:latin typeface="Book Antiqua" panose="02040602050305030304" pitchFamily="18" charset="0"/>
              <a:cs typeface="Arial" panose="020B0604020202020204" pitchFamily="34" charset="0"/>
            </a:endParaRPr>
          </a:p>
        </p:txBody>
      </p:sp>
      <p:sp>
        <p:nvSpPr>
          <p:cNvPr id="152" name="TextBox 151">
            <a:extLst>
              <a:ext uri="{FF2B5EF4-FFF2-40B4-BE49-F238E27FC236}">
                <a16:creationId xmlns:a16="http://schemas.microsoft.com/office/drawing/2014/main" id="{DA5AC934-89E6-4099-A8CC-897457FC02B1}"/>
              </a:ext>
            </a:extLst>
          </p:cNvPr>
          <p:cNvSpPr txBox="1"/>
          <p:nvPr/>
        </p:nvSpPr>
        <p:spPr>
          <a:xfrm>
            <a:off x="4616003" y="1986738"/>
            <a:ext cx="1614142" cy="230832"/>
          </a:xfrm>
          <a:prstGeom prst="rect">
            <a:avLst/>
          </a:prstGeom>
          <a:noFill/>
        </p:spPr>
        <p:txBody>
          <a:bodyPr wrap="square" rtlCol="0">
            <a:spAutoFit/>
          </a:bodyPr>
          <a:lstStyle/>
          <a:p>
            <a:pPr lvl="0" defTabSz="609585">
              <a:defRPr/>
            </a:pPr>
            <a:r>
              <a:rPr lang="en-US" sz="900" b="1" dirty="0">
                <a:solidFill>
                  <a:prstClr val="black">
                    <a:lumMod val="65000"/>
                    <a:lumOff val="35000"/>
                  </a:prstClr>
                </a:solidFill>
                <a:latin typeface="Book Antiqua" panose="02040602050305030304" pitchFamily="18" charset="0"/>
                <a:cs typeface="Arial" panose="020B0604020202020204" pitchFamily="34" charset="0"/>
              </a:rPr>
              <a:t>adSubnet: 10.0.0.0/24</a:t>
            </a:r>
          </a:p>
        </p:txBody>
      </p:sp>
      <p:pic>
        <p:nvPicPr>
          <p:cNvPr id="157" name="Picture 156">
            <a:extLst>
              <a:ext uri="{FF2B5EF4-FFF2-40B4-BE49-F238E27FC236}">
                <a16:creationId xmlns:a16="http://schemas.microsoft.com/office/drawing/2014/main" id="{6268420E-6248-4502-A697-5F14A95B8A5C}"/>
              </a:ext>
            </a:extLst>
          </p:cNvPr>
          <p:cNvPicPr>
            <a:picLocks noChangeAspect="1"/>
          </p:cNvPicPr>
          <p:nvPr/>
        </p:nvPicPr>
        <p:blipFill>
          <a:blip r:embed="rId13"/>
          <a:stretch>
            <a:fillRect/>
          </a:stretch>
        </p:blipFill>
        <p:spPr>
          <a:xfrm>
            <a:off x="4698475" y="1185895"/>
            <a:ext cx="315605" cy="315605"/>
          </a:xfrm>
          <a:prstGeom prst="rect">
            <a:avLst/>
          </a:prstGeom>
        </p:spPr>
      </p:pic>
      <p:sp>
        <p:nvSpPr>
          <p:cNvPr id="172" name="Rectangle 171">
            <a:extLst>
              <a:ext uri="{FF2B5EF4-FFF2-40B4-BE49-F238E27FC236}">
                <a16:creationId xmlns:a16="http://schemas.microsoft.com/office/drawing/2014/main" id="{C45C5183-559C-477F-934F-F0CA1E6BAAF6}"/>
              </a:ext>
            </a:extLst>
          </p:cNvPr>
          <p:cNvSpPr/>
          <p:nvPr/>
        </p:nvSpPr>
        <p:spPr>
          <a:xfrm>
            <a:off x="5537688" y="2330670"/>
            <a:ext cx="2299527" cy="1498805"/>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73" name="TextBox 172">
            <a:extLst>
              <a:ext uri="{FF2B5EF4-FFF2-40B4-BE49-F238E27FC236}">
                <a16:creationId xmlns:a16="http://schemas.microsoft.com/office/drawing/2014/main" id="{EA024765-32AA-4B69-BDD9-AF25A55827CE}"/>
              </a:ext>
            </a:extLst>
          </p:cNvPr>
          <p:cNvSpPr txBox="1"/>
          <p:nvPr/>
        </p:nvSpPr>
        <p:spPr>
          <a:xfrm>
            <a:off x="5446727" y="3774607"/>
            <a:ext cx="1706446" cy="215444"/>
          </a:xfrm>
          <a:prstGeom prst="rect">
            <a:avLst/>
          </a:prstGeom>
          <a:noFill/>
        </p:spPr>
        <p:txBody>
          <a:bodyPr wrap="square" rtlCol="0">
            <a:spAutoFit/>
          </a:bodyPr>
          <a:lstStyle/>
          <a:p>
            <a:pPr lvl="0" defTabSz="609585">
              <a:defRPr/>
            </a:pPr>
            <a:r>
              <a:rPr lang="en-US" sz="800" b="1" dirty="0" err="1">
                <a:solidFill>
                  <a:prstClr val="black">
                    <a:lumMod val="65000"/>
                    <a:lumOff val="35000"/>
                  </a:prstClr>
                </a:solidFill>
                <a:latin typeface="Book Antiqua" panose="02040602050305030304" pitchFamily="18" charset="0"/>
                <a:cs typeface="Arial" panose="020B0604020202020204" pitchFamily="34" charset="0"/>
              </a:rPr>
              <a:t>wvd</a:t>
            </a: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Subnet: </a:t>
            </a:r>
            <a:r>
              <a:rPr lang="en-US" sz="800" b="1" dirty="0">
                <a:solidFill>
                  <a:prstClr val="black">
                    <a:lumMod val="65000"/>
                    <a:lumOff val="35000"/>
                  </a:prstClr>
                </a:solidFill>
                <a:latin typeface="Book Antiqua" panose="02040602050305030304" pitchFamily="18" charset="0"/>
                <a:cs typeface="Arial" panose="020B0604020202020204" pitchFamily="34" charset="0"/>
              </a:rPr>
              <a:t>10.0.1.0/24</a:t>
            </a:r>
          </a:p>
        </p:txBody>
      </p:sp>
      <p:pic>
        <p:nvPicPr>
          <p:cNvPr id="174" name="Picture 173">
            <a:extLst>
              <a:ext uri="{FF2B5EF4-FFF2-40B4-BE49-F238E27FC236}">
                <a16:creationId xmlns:a16="http://schemas.microsoft.com/office/drawing/2014/main" id="{2D43DAAC-1DA5-4DD0-BE52-E605F0042201}"/>
              </a:ext>
            </a:extLst>
          </p:cNvPr>
          <p:cNvPicPr>
            <a:picLocks noChangeAspect="1"/>
          </p:cNvPicPr>
          <p:nvPr/>
        </p:nvPicPr>
        <p:blipFill>
          <a:blip r:embed="rId13"/>
          <a:stretch>
            <a:fillRect/>
          </a:stretch>
        </p:blipFill>
        <p:spPr>
          <a:xfrm>
            <a:off x="5514884" y="2336786"/>
            <a:ext cx="315605" cy="315605"/>
          </a:xfrm>
          <a:prstGeom prst="rect">
            <a:avLst/>
          </a:prstGeom>
        </p:spPr>
      </p:pic>
      <p:grpSp>
        <p:nvGrpSpPr>
          <p:cNvPr id="149" name="Group 148">
            <a:extLst>
              <a:ext uri="{FF2B5EF4-FFF2-40B4-BE49-F238E27FC236}">
                <a16:creationId xmlns:a16="http://schemas.microsoft.com/office/drawing/2014/main" id="{CC6DBB33-28EB-4CC0-AE31-DC4B58308D01}"/>
              </a:ext>
            </a:extLst>
          </p:cNvPr>
          <p:cNvGrpSpPr/>
          <p:nvPr/>
        </p:nvGrpSpPr>
        <p:grpSpPr>
          <a:xfrm>
            <a:off x="4278637" y="3541315"/>
            <a:ext cx="1623407" cy="1478816"/>
            <a:chOff x="5336125" y="3363690"/>
            <a:chExt cx="2885074" cy="1656442"/>
          </a:xfrm>
        </p:grpSpPr>
        <p:cxnSp>
          <p:nvCxnSpPr>
            <p:cNvPr id="132" name="Straight Arrow Connector 131">
              <a:extLst>
                <a:ext uri="{FF2B5EF4-FFF2-40B4-BE49-F238E27FC236}">
                  <a16:creationId xmlns:a16="http://schemas.microsoft.com/office/drawing/2014/main" id="{9761805C-ED46-46AC-95D2-5837BA95B524}"/>
                </a:ext>
              </a:extLst>
            </p:cNvPr>
            <p:cNvCxnSpPr>
              <a:cxnSpLocks/>
            </p:cNvCxnSpPr>
            <p:nvPr/>
          </p:nvCxnSpPr>
          <p:spPr>
            <a:xfrm>
              <a:off x="5336125" y="5018882"/>
              <a:ext cx="230342" cy="0"/>
            </a:xfrm>
            <a:prstGeom prst="straightConnector1">
              <a:avLst/>
            </a:prstGeom>
            <a:ln w="12700">
              <a:solidFill>
                <a:srgbClr val="767676">
                  <a:alpha val="57000"/>
                </a:srgbClr>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C3109EC-046E-45DF-813E-170886B59846}"/>
                </a:ext>
              </a:extLst>
            </p:cNvPr>
            <p:cNvCxnSpPr>
              <a:cxnSpLocks/>
            </p:cNvCxnSpPr>
            <p:nvPr/>
          </p:nvCxnSpPr>
          <p:spPr>
            <a:xfrm flipV="1">
              <a:off x="5346035" y="3375646"/>
              <a:ext cx="19525" cy="1644486"/>
            </a:xfrm>
            <a:prstGeom prst="straightConnector1">
              <a:avLst/>
            </a:prstGeom>
            <a:ln w="12700">
              <a:solidFill>
                <a:srgbClr val="767676">
                  <a:alpha val="57000"/>
                </a:srgbClr>
              </a:solidFill>
              <a:headEnd type="none" w="med" len="med"/>
              <a:tailEnd type="non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0E548E8-239C-43E5-9E1C-0267C85346B3}"/>
                </a:ext>
              </a:extLst>
            </p:cNvPr>
            <p:cNvCxnSpPr>
              <a:cxnSpLocks/>
            </p:cNvCxnSpPr>
            <p:nvPr/>
          </p:nvCxnSpPr>
          <p:spPr>
            <a:xfrm flipV="1">
              <a:off x="5355797" y="3363690"/>
              <a:ext cx="2865402" cy="8459"/>
            </a:xfrm>
            <a:prstGeom prst="straightConnector1">
              <a:avLst/>
            </a:prstGeom>
            <a:ln w="12700">
              <a:solidFill>
                <a:srgbClr val="767676">
                  <a:alpha val="57000"/>
                </a:srgbClr>
              </a:solidFill>
              <a:headEnd type="none" w="med" len="med"/>
              <a:tailEnd type="oval"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80EA6190-03FA-48B6-A0CD-353C4B571D90}"/>
              </a:ext>
            </a:extLst>
          </p:cNvPr>
          <p:cNvSpPr txBox="1"/>
          <p:nvPr/>
        </p:nvSpPr>
        <p:spPr>
          <a:xfrm>
            <a:off x="5415842" y="3503232"/>
            <a:ext cx="654362" cy="246221"/>
          </a:xfrm>
          <a:prstGeom prst="rect">
            <a:avLst/>
          </a:prstGeom>
          <a:noFill/>
        </p:spPr>
        <p:txBody>
          <a:bodyPr wrap="square" rtlCol="0">
            <a:spAutoFit/>
          </a:bodyPr>
          <a:lstStyle/>
          <a:p>
            <a:pPr lvl="0" algn="ctr" defTabSz="609585">
              <a:defRPr/>
            </a:pPr>
            <a:r>
              <a:rPr kumimoji="0" lang="en-US" sz="10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[agent]</a:t>
            </a:r>
          </a:p>
        </p:txBody>
      </p:sp>
      <p:pic>
        <p:nvPicPr>
          <p:cNvPr id="185" name="Picture 184">
            <a:extLst>
              <a:ext uri="{FF2B5EF4-FFF2-40B4-BE49-F238E27FC236}">
                <a16:creationId xmlns:a16="http://schemas.microsoft.com/office/drawing/2014/main" id="{86C20721-3820-42EC-9FD6-3A995D9048B8}"/>
              </a:ext>
            </a:extLst>
          </p:cNvPr>
          <p:cNvPicPr>
            <a:picLocks noChangeAspect="1"/>
          </p:cNvPicPr>
          <p:nvPr/>
        </p:nvPicPr>
        <p:blipFill>
          <a:blip r:embed="rId12"/>
          <a:stretch>
            <a:fillRect/>
          </a:stretch>
        </p:blipFill>
        <p:spPr>
          <a:xfrm>
            <a:off x="5878893" y="2353555"/>
            <a:ext cx="380888" cy="380888"/>
          </a:xfrm>
          <a:prstGeom prst="rect">
            <a:avLst/>
          </a:prstGeom>
        </p:spPr>
      </p:pic>
      <p:sp>
        <p:nvSpPr>
          <p:cNvPr id="186" name="TextBox 185">
            <a:extLst>
              <a:ext uri="{FF2B5EF4-FFF2-40B4-BE49-F238E27FC236}">
                <a16:creationId xmlns:a16="http://schemas.microsoft.com/office/drawing/2014/main" id="{57C2C790-1B45-4558-ABB3-454D9D597766}"/>
              </a:ext>
            </a:extLst>
          </p:cNvPr>
          <p:cNvSpPr txBox="1"/>
          <p:nvPr/>
        </p:nvSpPr>
        <p:spPr>
          <a:xfrm>
            <a:off x="5535453" y="2654267"/>
            <a:ext cx="1069571" cy="430887"/>
          </a:xfrm>
          <a:prstGeom prst="rect">
            <a:avLst/>
          </a:prstGeom>
          <a:noFill/>
        </p:spPr>
        <p:txBody>
          <a:bodyPr wrap="square" rtlCol="0">
            <a:spAutoFit/>
          </a:bodyPr>
          <a:lstStyle/>
          <a:p>
            <a:pPr lvl="0" algn="ctr" defTabSz="609585">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Win10</a:t>
            </a:r>
          </a:p>
          <a:p>
            <a:pPr lvl="0" algn="ctr" defTabSz="609585">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(Persistent)</a:t>
            </a:r>
          </a:p>
          <a:p>
            <a:pPr lvl="0" algn="ctr" defTabSz="609585">
              <a:defRPr/>
            </a:pPr>
            <a:r>
              <a:rPr lang="en-US" sz="600" dirty="0">
                <a:solidFill>
                  <a:prstClr val="black">
                    <a:lumMod val="65000"/>
                    <a:lumOff val="35000"/>
                  </a:prstClr>
                </a:solidFill>
                <a:latin typeface="Book Antiqua" panose="02040602050305030304" pitchFamily="18" charset="0"/>
                <a:cs typeface="Arial" panose="020B0604020202020204" pitchFamily="34" charset="0"/>
              </a:rPr>
              <a:t>Can be N-Series</a:t>
            </a:r>
          </a:p>
        </p:txBody>
      </p:sp>
      <p:pic>
        <p:nvPicPr>
          <p:cNvPr id="187" name="Picture 186">
            <a:extLst>
              <a:ext uri="{FF2B5EF4-FFF2-40B4-BE49-F238E27FC236}">
                <a16:creationId xmlns:a16="http://schemas.microsoft.com/office/drawing/2014/main" id="{4AEE6B62-3BEA-4393-B03D-8FAB88D7325F}"/>
              </a:ext>
            </a:extLst>
          </p:cNvPr>
          <p:cNvPicPr>
            <a:picLocks noChangeAspect="1"/>
          </p:cNvPicPr>
          <p:nvPr/>
        </p:nvPicPr>
        <p:blipFill>
          <a:blip r:embed="rId12"/>
          <a:stretch>
            <a:fillRect/>
          </a:stretch>
        </p:blipFill>
        <p:spPr>
          <a:xfrm>
            <a:off x="6819023" y="2752296"/>
            <a:ext cx="380888" cy="380888"/>
          </a:xfrm>
          <a:prstGeom prst="rect">
            <a:avLst/>
          </a:prstGeom>
        </p:spPr>
      </p:pic>
      <p:sp>
        <p:nvSpPr>
          <p:cNvPr id="188" name="TextBox 187">
            <a:extLst>
              <a:ext uri="{FF2B5EF4-FFF2-40B4-BE49-F238E27FC236}">
                <a16:creationId xmlns:a16="http://schemas.microsoft.com/office/drawing/2014/main" id="{55F9FE12-1BE7-47BE-B48C-4DB822A99E7A}"/>
              </a:ext>
            </a:extLst>
          </p:cNvPr>
          <p:cNvSpPr txBox="1"/>
          <p:nvPr/>
        </p:nvSpPr>
        <p:spPr>
          <a:xfrm>
            <a:off x="6239847" y="3047485"/>
            <a:ext cx="1146230" cy="338554"/>
          </a:xfrm>
          <a:prstGeom prst="rect">
            <a:avLst/>
          </a:prstGeom>
          <a:noFill/>
        </p:spPr>
        <p:txBody>
          <a:bodyPr wrap="square" rtlCol="0">
            <a:spAutoFit/>
          </a:bodyPr>
          <a:lstStyle/>
          <a:p>
            <a:pPr lvl="0" algn="ctr" defTabSz="609585">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Win10 EVD + O365</a:t>
            </a:r>
          </a:p>
          <a:p>
            <a:pPr lvl="0" algn="ctr" defTabSz="609585">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(Pooled)</a:t>
            </a:r>
          </a:p>
        </p:txBody>
      </p:sp>
      <p:pic>
        <p:nvPicPr>
          <p:cNvPr id="189" name="Picture 188">
            <a:extLst>
              <a:ext uri="{FF2B5EF4-FFF2-40B4-BE49-F238E27FC236}">
                <a16:creationId xmlns:a16="http://schemas.microsoft.com/office/drawing/2014/main" id="{5B100A35-9A10-4524-AB7C-190C6B51BA35}"/>
              </a:ext>
            </a:extLst>
          </p:cNvPr>
          <p:cNvPicPr>
            <a:picLocks noChangeAspect="1"/>
          </p:cNvPicPr>
          <p:nvPr/>
        </p:nvPicPr>
        <p:blipFill>
          <a:blip r:embed="rId12"/>
          <a:stretch>
            <a:fillRect/>
          </a:stretch>
        </p:blipFill>
        <p:spPr>
          <a:xfrm>
            <a:off x="6231937" y="3336334"/>
            <a:ext cx="380888" cy="380888"/>
          </a:xfrm>
          <a:prstGeom prst="rect">
            <a:avLst/>
          </a:prstGeom>
        </p:spPr>
      </p:pic>
      <p:sp>
        <p:nvSpPr>
          <p:cNvPr id="190" name="TextBox 189">
            <a:extLst>
              <a:ext uri="{FF2B5EF4-FFF2-40B4-BE49-F238E27FC236}">
                <a16:creationId xmlns:a16="http://schemas.microsoft.com/office/drawing/2014/main" id="{6E1BE645-0F38-40CC-BEED-B0FDB39E93C8}"/>
              </a:ext>
            </a:extLst>
          </p:cNvPr>
          <p:cNvSpPr txBox="1"/>
          <p:nvPr/>
        </p:nvSpPr>
        <p:spPr>
          <a:xfrm>
            <a:off x="5879597" y="3617010"/>
            <a:ext cx="1069571"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Win2016 </a:t>
            </a:r>
            <a:r>
              <a:rPr lang="en-US" sz="800" dirty="0">
                <a:solidFill>
                  <a:prstClr val="black">
                    <a:lumMod val="65000"/>
                    <a:lumOff val="35000"/>
                  </a:prstClr>
                </a:solidFill>
                <a:latin typeface="Book Antiqua" panose="02040602050305030304" pitchFamily="18" charset="0"/>
                <a:cs typeface="Arial" panose="020B0604020202020204" pitchFamily="34" charset="0"/>
              </a:rPr>
              <a:t>(Pooled)</a:t>
            </a:r>
            <a:endParaRPr kumimoji="0" lang="en-US" sz="8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endParaRPr>
          </a:p>
        </p:txBody>
      </p:sp>
      <p:grpSp>
        <p:nvGrpSpPr>
          <p:cNvPr id="191" name="Group 190">
            <a:extLst>
              <a:ext uri="{FF2B5EF4-FFF2-40B4-BE49-F238E27FC236}">
                <a16:creationId xmlns:a16="http://schemas.microsoft.com/office/drawing/2014/main" id="{BF81B442-303B-47FE-8BE2-48217D6FCA9B}"/>
              </a:ext>
            </a:extLst>
          </p:cNvPr>
          <p:cNvGrpSpPr/>
          <p:nvPr/>
        </p:nvGrpSpPr>
        <p:grpSpPr>
          <a:xfrm>
            <a:off x="8461067" y="1454254"/>
            <a:ext cx="1736958" cy="3646446"/>
            <a:chOff x="8839221" y="2009868"/>
            <a:chExt cx="3127777" cy="2325596"/>
          </a:xfrm>
          <a:solidFill>
            <a:schemeClr val="bg1">
              <a:lumMod val="75000"/>
            </a:schemeClr>
          </a:solidFill>
        </p:grpSpPr>
        <p:sp>
          <p:nvSpPr>
            <p:cNvPr id="192" name="Trapezoid 191">
              <a:extLst>
                <a:ext uri="{FF2B5EF4-FFF2-40B4-BE49-F238E27FC236}">
                  <a16:creationId xmlns:a16="http://schemas.microsoft.com/office/drawing/2014/main" id="{F45FCC9B-D982-425F-A1B4-ED865D1A4031}"/>
                </a:ext>
              </a:extLst>
            </p:cNvPr>
            <p:cNvSpPr/>
            <p:nvPr/>
          </p:nvSpPr>
          <p:spPr bwMode="auto">
            <a:xfrm rot="5400000" flipV="1">
              <a:off x="8600601" y="2248488"/>
              <a:ext cx="2325595" cy="1848356"/>
            </a:xfrm>
            <a:prstGeom prst="trapezoid">
              <a:avLst>
                <a:gd name="adj" fmla="val 5144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93" name="Rounded Rectangle 10">
              <a:extLst>
                <a:ext uri="{FF2B5EF4-FFF2-40B4-BE49-F238E27FC236}">
                  <a16:creationId xmlns:a16="http://schemas.microsoft.com/office/drawing/2014/main" id="{4654AF4C-E84F-4608-BEBC-E83E3A5F2D03}"/>
                </a:ext>
              </a:extLst>
            </p:cNvPr>
            <p:cNvSpPr/>
            <p:nvPr/>
          </p:nvSpPr>
          <p:spPr bwMode="auto">
            <a:xfrm>
              <a:off x="10483439" y="2009868"/>
              <a:ext cx="1483559" cy="2325596"/>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grpSp>
      <p:sp>
        <p:nvSpPr>
          <p:cNvPr id="194" name="TextBox 193">
            <a:extLst>
              <a:ext uri="{FF2B5EF4-FFF2-40B4-BE49-F238E27FC236}">
                <a16:creationId xmlns:a16="http://schemas.microsoft.com/office/drawing/2014/main" id="{1E888CD9-150B-4F38-A3AF-18C83477B750}"/>
              </a:ext>
            </a:extLst>
          </p:cNvPr>
          <p:cNvSpPr txBox="1"/>
          <p:nvPr/>
        </p:nvSpPr>
        <p:spPr>
          <a:xfrm>
            <a:off x="8413252" y="2092897"/>
            <a:ext cx="1889838" cy="2325594"/>
          </a:xfrm>
          <a:prstGeom prst="rect">
            <a:avLst/>
          </a:prstGeom>
          <a:noFill/>
        </p:spPr>
        <p:txBody>
          <a:bodyPr wrap="square" rtlCol="0" anchor="ctr">
            <a:noAutofit/>
          </a:bodyPr>
          <a:lstStyle/>
          <a:p>
            <a:pPr marL="0" marR="0" lvl="0" indent="0" defTabSz="6095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Default Tenant Group</a:t>
            </a:r>
          </a:p>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Tenant Name: </a:t>
            </a:r>
            <a:r>
              <a:rPr lang="en-US" sz="800" dirty="0">
                <a:solidFill>
                  <a:prstClr val="black">
                    <a:lumMod val="65000"/>
                    <a:lumOff val="35000"/>
                  </a:prstClr>
                </a:solidFill>
                <a:latin typeface="Book Antiqua" panose="02040602050305030304" pitchFamily="18" charset="0"/>
                <a:cs typeface="Arial" panose="020B0604020202020204" pitchFamily="34" charset="0"/>
              </a:rPr>
              <a:t>Contoso-WVD-Tenant</a:t>
            </a:r>
          </a:p>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Hostpool Name</a:t>
            </a:r>
            <a:r>
              <a:rPr lang="en-US" sz="800" dirty="0">
                <a:solidFill>
                  <a:prstClr val="black">
                    <a:lumMod val="65000"/>
                    <a:lumOff val="35000"/>
                  </a:prstClr>
                </a:solidFill>
                <a:latin typeface="Book Antiqua" panose="02040602050305030304" pitchFamily="18" charset="0"/>
                <a:cs typeface="Arial" panose="020B0604020202020204" pitchFamily="34" charset="0"/>
              </a:rPr>
              <a:t>: ContosoHP01</a:t>
            </a:r>
          </a:p>
          <a:p>
            <a:pPr marL="171450" lvl="0" indent="-171450" defTabSz="609585">
              <a:buFont typeface="Wingdings" panose="05000000000000000000" pitchFamily="2" charset="2"/>
              <a:buChar char="§"/>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App Groups:</a:t>
            </a:r>
          </a:p>
          <a:p>
            <a:pPr marL="628650" lvl="1" indent="-171450" defTabSz="609585">
              <a:buFont typeface="Courier New" panose="02070309020205020404" pitchFamily="49" charset="0"/>
              <a:buChar char="o"/>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HP01-AG01</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Remote Des.</a:t>
            </a:r>
          </a:p>
          <a:p>
            <a:pPr lvl="0" defTabSz="609585">
              <a:defRPr/>
            </a:pPr>
            <a:r>
              <a:rPr kumimoji="0" lang="en-US" sz="8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Hostpool Name</a:t>
            </a:r>
            <a:r>
              <a:rPr lang="en-US" sz="800" dirty="0">
                <a:solidFill>
                  <a:prstClr val="black">
                    <a:lumMod val="65000"/>
                    <a:lumOff val="35000"/>
                  </a:prstClr>
                </a:solidFill>
                <a:latin typeface="Book Antiqua" panose="02040602050305030304" pitchFamily="18" charset="0"/>
                <a:cs typeface="Arial" panose="020B0604020202020204" pitchFamily="34" charset="0"/>
              </a:rPr>
              <a:t>: ContosoHP02</a:t>
            </a:r>
          </a:p>
          <a:p>
            <a:pPr marL="171450" marR="0" lvl="0" indent="-171450" defTabSz="60958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App Groups</a:t>
            </a:r>
            <a:r>
              <a:rPr lang="en-US" sz="800" dirty="0">
                <a:solidFill>
                  <a:prstClr val="black">
                    <a:lumMod val="65000"/>
                    <a:lumOff val="35000"/>
                  </a:prstClr>
                </a:solidFill>
                <a:latin typeface="Book Antiqua" panose="02040602050305030304" pitchFamily="18" charset="0"/>
                <a:cs typeface="Arial" panose="020B0604020202020204" pitchFamily="34" charset="0"/>
              </a:rPr>
              <a:t>:</a:t>
            </a:r>
          </a:p>
          <a:p>
            <a:pPr marL="628650" lvl="1" indent="-171450" defTabSz="609585">
              <a:buFont typeface="Courier New" panose="02070309020205020404" pitchFamily="49" charset="0"/>
              <a:buChar char="o"/>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HP02-AG01</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Remote Des.</a:t>
            </a:r>
          </a:p>
          <a:p>
            <a:pPr marL="628650" lvl="1" indent="-171450" defTabSz="609585">
              <a:buFont typeface="Courier New" panose="02070309020205020404" pitchFamily="49" charset="0"/>
              <a:buChar char="o"/>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HP02-AG02</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Word</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Excel</a:t>
            </a:r>
          </a:p>
          <a:p>
            <a:pPr lvl="0" defTabSz="609585">
              <a:defRPr/>
            </a:pPr>
            <a:r>
              <a:rPr lang="en-US" sz="800" b="1" dirty="0">
                <a:solidFill>
                  <a:prstClr val="black">
                    <a:lumMod val="65000"/>
                    <a:lumOff val="35000"/>
                  </a:prstClr>
                </a:solidFill>
                <a:latin typeface="Book Antiqua" panose="02040602050305030304" pitchFamily="18" charset="0"/>
                <a:cs typeface="Arial" panose="020B0604020202020204" pitchFamily="34" charset="0"/>
              </a:rPr>
              <a:t>Hostpool Name</a:t>
            </a:r>
            <a:r>
              <a:rPr lang="en-US" sz="800" dirty="0">
                <a:solidFill>
                  <a:prstClr val="black">
                    <a:lumMod val="65000"/>
                    <a:lumOff val="35000"/>
                  </a:prstClr>
                </a:solidFill>
                <a:latin typeface="Book Antiqua" panose="02040602050305030304" pitchFamily="18" charset="0"/>
                <a:cs typeface="Arial" panose="020B0604020202020204" pitchFamily="34" charset="0"/>
              </a:rPr>
              <a:t>: ContosoHP03</a:t>
            </a:r>
          </a:p>
          <a:p>
            <a:pPr marL="171450" lvl="0" indent="-171450" defTabSz="609585">
              <a:buFont typeface="Wingdings" panose="05000000000000000000" pitchFamily="2" charset="2"/>
              <a:buChar char="§"/>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App Groups:</a:t>
            </a:r>
          </a:p>
          <a:p>
            <a:pPr marL="628650" lvl="1" indent="-171450" defTabSz="609585">
              <a:buFont typeface="Courier New" panose="02070309020205020404" pitchFamily="49" charset="0"/>
              <a:buChar char="o"/>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HP03-AG01</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Remote Des.</a:t>
            </a:r>
          </a:p>
          <a:p>
            <a:pPr marL="628650" lvl="1" indent="-171450" defTabSz="609585">
              <a:buFont typeface="Courier New" panose="02070309020205020404" pitchFamily="49" charset="0"/>
              <a:buChar char="o"/>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HP03-AG02</a:t>
            </a:r>
          </a:p>
          <a:p>
            <a:pPr marL="1085850" lvl="2" indent="-171450" defTabSz="609585">
              <a:buFont typeface="Wingdings" panose="05000000000000000000" pitchFamily="2" charset="2"/>
              <a:buChar char="ü"/>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WordPad</a:t>
            </a:r>
          </a:p>
        </p:txBody>
      </p:sp>
      <p:cxnSp>
        <p:nvCxnSpPr>
          <p:cNvPr id="195" name="Straight Connector 194">
            <a:extLst>
              <a:ext uri="{FF2B5EF4-FFF2-40B4-BE49-F238E27FC236}">
                <a16:creationId xmlns:a16="http://schemas.microsoft.com/office/drawing/2014/main" id="{842E1028-E001-41D4-83CD-2653BB96CD1C}"/>
              </a:ext>
            </a:extLst>
          </p:cNvPr>
          <p:cNvCxnSpPr>
            <a:cxnSpLocks/>
          </p:cNvCxnSpPr>
          <p:nvPr/>
        </p:nvCxnSpPr>
        <p:spPr>
          <a:xfrm flipH="1">
            <a:off x="6300098" y="2422984"/>
            <a:ext cx="2182689" cy="1492"/>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4C327F5-E5F1-4F44-9986-6FA615EA34F1}"/>
              </a:ext>
            </a:extLst>
          </p:cNvPr>
          <p:cNvCxnSpPr>
            <a:cxnSpLocks/>
          </p:cNvCxnSpPr>
          <p:nvPr/>
        </p:nvCxnSpPr>
        <p:spPr>
          <a:xfrm flipH="1">
            <a:off x="7243638" y="2880320"/>
            <a:ext cx="1230551" cy="0"/>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049F29B-2E91-4AB9-A65F-9BD8CBE4D9BB}"/>
              </a:ext>
            </a:extLst>
          </p:cNvPr>
          <p:cNvCxnSpPr>
            <a:cxnSpLocks/>
          </p:cNvCxnSpPr>
          <p:nvPr/>
        </p:nvCxnSpPr>
        <p:spPr>
          <a:xfrm flipH="1">
            <a:off x="6864047" y="3747961"/>
            <a:ext cx="1602773" cy="1492"/>
          </a:xfrm>
          <a:prstGeom prst="line">
            <a:avLst/>
          </a:prstGeom>
          <a:ln w="1270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DD6A7F54-B0EE-4DDD-95F1-2128F0D825BB}"/>
              </a:ext>
            </a:extLst>
          </p:cNvPr>
          <p:cNvPicPr>
            <a:picLocks noChangeAspect="1"/>
          </p:cNvPicPr>
          <p:nvPr/>
        </p:nvPicPr>
        <p:blipFill>
          <a:blip r:embed="rId12"/>
          <a:stretch>
            <a:fillRect/>
          </a:stretch>
        </p:blipFill>
        <p:spPr>
          <a:xfrm>
            <a:off x="6424174" y="2756631"/>
            <a:ext cx="380888" cy="380888"/>
          </a:xfrm>
          <a:prstGeom prst="rect">
            <a:avLst/>
          </a:prstGeom>
        </p:spPr>
      </p:pic>
      <p:cxnSp>
        <p:nvCxnSpPr>
          <p:cNvPr id="77" name="Straight Arrow Connector 76">
            <a:extLst>
              <a:ext uri="{FF2B5EF4-FFF2-40B4-BE49-F238E27FC236}">
                <a16:creationId xmlns:a16="http://schemas.microsoft.com/office/drawing/2014/main" id="{1EE8753E-FB98-43B3-AB44-15711F0A1261}"/>
              </a:ext>
            </a:extLst>
          </p:cNvPr>
          <p:cNvCxnSpPr>
            <a:cxnSpLocks/>
            <a:stCxn id="43" idx="0"/>
          </p:cNvCxnSpPr>
          <p:nvPr/>
        </p:nvCxnSpPr>
        <p:spPr>
          <a:xfrm flipV="1">
            <a:off x="5362544" y="613351"/>
            <a:ext cx="0" cy="609400"/>
          </a:xfrm>
          <a:prstGeom prst="straightConnector1">
            <a:avLst/>
          </a:prstGeom>
          <a:ln w="28575" cap="rnd">
            <a:solidFill>
              <a:srgbClr val="0070C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A26A71D8-D33D-423C-82A6-ECA494D917FA}"/>
              </a:ext>
            </a:extLst>
          </p:cNvPr>
          <p:cNvSpPr/>
          <p:nvPr/>
        </p:nvSpPr>
        <p:spPr>
          <a:xfrm>
            <a:off x="6505830" y="1183173"/>
            <a:ext cx="1353581" cy="853920"/>
          </a:xfrm>
          <a:prstGeom prst="rect">
            <a:avLst/>
          </a:prstGeom>
          <a:solidFill>
            <a:srgbClr val="F7F7F7"/>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a:ea typeface="+mn-ea"/>
              <a:cs typeface="+mn-cs"/>
            </a:endParaRPr>
          </a:p>
        </p:txBody>
      </p:sp>
      <p:pic>
        <p:nvPicPr>
          <p:cNvPr id="151" name="Picture 150">
            <a:extLst>
              <a:ext uri="{FF2B5EF4-FFF2-40B4-BE49-F238E27FC236}">
                <a16:creationId xmlns:a16="http://schemas.microsoft.com/office/drawing/2014/main" id="{38A72E3E-872D-4066-8719-9BD6127F1E20}"/>
              </a:ext>
            </a:extLst>
          </p:cNvPr>
          <p:cNvPicPr>
            <a:picLocks noChangeAspect="1"/>
          </p:cNvPicPr>
          <p:nvPr/>
        </p:nvPicPr>
        <p:blipFill>
          <a:blip r:embed="rId12"/>
          <a:stretch>
            <a:fillRect/>
          </a:stretch>
        </p:blipFill>
        <p:spPr>
          <a:xfrm>
            <a:off x="6972001" y="1222751"/>
            <a:ext cx="380888" cy="380888"/>
          </a:xfrm>
          <a:prstGeom prst="rect">
            <a:avLst/>
          </a:prstGeom>
        </p:spPr>
      </p:pic>
      <p:sp>
        <p:nvSpPr>
          <p:cNvPr id="155" name="TextBox 154">
            <a:extLst>
              <a:ext uri="{FF2B5EF4-FFF2-40B4-BE49-F238E27FC236}">
                <a16:creationId xmlns:a16="http://schemas.microsoft.com/office/drawing/2014/main" id="{37B04ABF-D344-4465-99A8-395E5D16CA1D}"/>
              </a:ext>
            </a:extLst>
          </p:cNvPr>
          <p:cNvSpPr txBox="1"/>
          <p:nvPr/>
        </p:nvSpPr>
        <p:spPr>
          <a:xfrm>
            <a:off x="6455607" y="1524305"/>
            <a:ext cx="1462017" cy="230832"/>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lumMod val="65000"/>
                    <a:lumOff val="35000"/>
                  </a:prstClr>
                </a:solidFill>
                <a:effectLst/>
                <a:uLnTx/>
                <a:uFillTx/>
                <a:latin typeface="Book Antiqua" panose="02040602050305030304" pitchFamily="18" charset="0"/>
                <a:cs typeface="Arial" panose="020B0604020202020204" pitchFamily="34" charset="0"/>
              </a:rPr>
              <a:t>fs01 - </a:t>
            </a:r>
            <a:r>
              <a:rPr lang="en-US" sz="900" b="1" dirty="0">
                <a:solidFill>
                  <a:prstClr val="black">
                    <a:lumMod val="65000"/>
                    <a:lumOff val="35000"/>
                  </a:prstClr>
                </a:solidFill>
                <a:latin typeface="Book Antiqua" panose="02040602050305030304" pitchFamily="18" charset="0"/>
                <a:cs typeface="Arial" panose="020B0604020202020204" pitchFamily="34" charset="0"/>
              </a:rPr>
              <a:t>10.2.0.4</a:t>
            </a:r>
          </a:p>
        </p:txBody>
      </p:sp>
      <p:sp>
        <p:nvSpPr>
          <p:cNvPr id="156" name="TextBox 155">
            <a:extLst>
              <a:ext uri="{FF2B5EF4-FFF2-40B4-BE49-F238E27FC236}">
                <a16:creationId xmlns:a16="http://schemas.microsoft.com/office/drawing/2014/main" id="{E4002EBA-4920-4136-A699-AFC5965873CE}"/>
              </a:ext>
            </a:extLst>
          </p:cNvPr>
          <p:cNvSpPr txBox="1"/>
          <p:nvPr/>
        </p:nvSpPr>
        <p:spPr>
          <a:xfrm>
            <a:off x="6415904" y="1986738"/>
            <a:ext cx="1614142" cy="230832"/>
          </a:xfrm>
          <a:prstGeom prst="rect">
            <a:avLst/>
          </a:prstGeom>
          <a:noFill/>
        </p:spPr>
        <p:txBody>
          <a:bodyPr wrap="square" rtlCol="0">
            <a:spAutoFit/>
          </a:bodyPr>
          <a:lstStyle/>
          <a:p>
            <a:pPr lvl="0" defTabSz="609585">
              <a:defRPr/>
            </a:pPr>
            <a:r>
              <a:rPr lang="en-US" sz="900" b="1" dirty="0" err="1">
                <a:solidFill>
                  <a:prstClr val="black">
                    <a:lumMod val="65000"/>
                    <a:lumOff val="35000"/>
                  </a:prstClr>
                </a:solidFill>
                <a:latin typeface="Book Antiqua" panose="02040602050305030304" pitchFamily="18" charset="0"/>
                <a:cs typeface="Arial" panose="020B0604020202020204" pitchFamily="34" charset="0"/>
              </a:rPr>
              <a:t>fsSubnet</a:t>
            </a:r>
            <a:r>
              <a:rPr lang="en-US" sz="900" b="1" dirty="0">
                <a:solidFill>
                  <a:prstClr val="black">
                    <a:lumMod val="65000"/>
                    <a:lumOff val="35000"/>
                  </a:prstClr>
                </a:solidFill>
                <a:latin typeface="Book Antiqua" panose="02040602050305030304" pitchFamily="18" charset="0"/>
                <a:cs typeface="Arial" panose="020B0604020202020204" pitchFamily="34" charset="0"/>
              </a:rPr>
              <a:t>: 10.2.0.0/24</a:t>
            </a:r>
          </a:p>
        </p:txBody>
      </p:sp>
      <p:pic>
        <p:nvPicPr>
          <p:cNvPr id="160" name="Picture 159">
            <a:extLst>
              <a:ext uri="{FF2B5EF4-FFF2-40B4-BE49-F238E27FC236}">
                <a16:creationId xmlns:a16="http://schemas.microsoft.com/office/drawing/2014/main" id="{A4E8E3D1-30B8-4FEA-9F31-7729750D60D5}"/>
              </a:ext>
            </a:extLst>
          </p:cNvPr>
          <p:cNvPicPr>
            <a:picLocks noChangeAspect="1"/>
          </p:cNvPicPr>
          <p:nvPr/>
        </p:nvPicPr>
        <p:blipFill>
          <a:blip r:embed="rId13"/>
          <a:stretch>
            <a:fillRect/>
          </a:stretch>
        </p:blipFill>
        <p:spPr>
          <a:xfrm>
            <a:off x="6492785" y="1184621"/>
            <a:ext cx="315605" cy="315605"/>
          </a:xfrm>
          <a:prstGeom prst="rect">
            <a:avLst/>
          </a:prstGeom>
        </p:spPr>
      </p:pic>
      <p:cxnSp>
        <p:nvCxnSpPr>
          <p:cNvPr id="168" name="Straight Connector 167">
            <a:extLst>
              <a:ext uri="{FF2B5EF4-FFF2-40B4-BE49-F238E27FC236}">
                <a16:creationId xmlns:a16="http://schemas.microsoft.com/office/drawing/2014/main" id="{53DFD781-D7A1-4859-9F2E-5DD9806CE402}"/>
              </a:ext>
            </a:extLst>
          </p:cNvPr>
          <p:cNvCxnSpPr>
            <a:cxnSpLocks/>
            <a:endCxn id="25" idx="3"/>
          </p:cNvCxnSpPr>
          <p:nvPr/>
        </p:nvCxnSpPr>
        <p:spPr>
          <a:xfrm flipH="1" flipV="1">
            <a:off x="2824897" y="3125854"/>
            <a:ext cx="3077147" cy="733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9" name="Picture 168">
            <a:extLst>
              <a:ext uri="{FF2B5EF4-FFF2-40B4-BE49-F238E27FC236}">
                <a16:creationId xmlns:a16="http://schemas.microsoft.com/office/drawing/2014/main" id="{0F8CEBEF-7355-4A72-909A-7AF877BDB690}"/>
              </a:ext>
            </a:extLst>
          </p:cNvPr>
          <p:cNvPicPr>
            <a:picLocks noChangeAspect="1"/>
          </p:cNvPicPr>
          <p:nvPr/>
        </p:nvPicPr>
        <p:blipFill>
          <a:blip r:embed="rId14"/>
          <a:stretch>
            <a:fillRect/>
          </a:stretch>
        </p:blipFill>
        <p:spPr>
          <a:xfrm>
            <a:off x="11533258" y="2192655"/>
            <a:ext cx="321800" cy="321800"/>
          </a:xfrm>
          <a:prstGeom prst="rect">
            <a:avLst/>
          </a:prstGeom>
        </p:spPr>
      </p:pic>
      <p:pic>
        <p:nvPicPr>
          <p:cNvPr id="179" name="Picture 178">
            <a:extLst>
              <a:ext uri="{FF2B5EF4-FFF2-40B4-BE49-F238E27FC236}">
                <a16:creationId xmlns:a16="http://schemas.microsoft.com/office/drawing/2014/main" id="{28CC8F9C-E492-4101-AD5E-0E9BD048932D}"/>
              </a:ext>
            </a:extLst>
          </p:cNvPr>
          <p:cNvPicPr>
            <a:picLocks noChangeAspect="1"/>
          </p:cNvPicPr>
          <p:nvPr/>
        </p:nvPicPr>
        <p:blipFill>
          <a:blip r:embed="rId14">
            <a:duotone>
              <a:schemeClr val="accent4">
                <a:shade val="45000"/>
                <a:satMod val="135000"/>
              </a:schemeClr>
              <a:prstClr val="white"/>
            </a:duotone>
          </a:blip>
          <a:stretch>
            <a:fillRect/>
          </a:stretch>
        </p:blipFill>
        <p:spPr>
          <a:xfrm>
            <a:off x="11533258" y="3107200"/>
            <a:ext cx="321800" cy="321800"/>
          </a:xfrm>
          <a:prstGeom prst="rect">
            <a:avLst/>
          </a:prstGeom>
          <a:solidFill>
            <a:schemeClr val="accent2">
              <a:lumMod val="50000"/>
            </a:schemeClr>
          </a:solidFill>
        </p:spPr>
      </p:pic>
      <p:pic>
        <p:nvPicPr>
          <p:cNvPr id="180" name="Picture 179">
            <a:extLst>
              <a:ext uri="{FF2B5EF4-FFF2-40B4-BE49-F238E27FC236}">
                <a16:creationId xmlns:a16="http://schemas.microsoft.com/office/drawing/2014/main" id="{FA87AD5D-9308-4D01-92DB-55FEAC277C0A}"/>
              </a:ext>
            </a:extLst>
          </p:cNvPr>
          <p:cNvPicPr>
            <a:picLocks noChangeAspect="1"/>
          </p:cNvPicPr>
          <p:nvPr/>
        </p:nvPicPr>
        <p:blipFill>
          <a:blip r:embed="rId14">
            <a:duotone>
              <a:schemeClr val="accent6">
                <a:shade val="45000"/>
                <a:satMod val="135000"/>
              </a:schemeClr>
              <a:prstClr val="white"/>
            </a:duotone>
          </a:blip>
          <a:stretch>
            <a:fillRect/>
          </a:stretch>
        </p:blipFill>
        <p:spPr>
          <a:xfrm>
            <a:off x="11533258" y="4023558"/>
            <a:ext cx="321800" cy="321800"/>
          </a:xfrm>
          <a:prstGeom prst="rect">
            <a:avLst/>
          </a:prstGeom>
        </p:spPr>
      </p:pic>
      <p:sp>
        <p:nvSpPr>
          <p:cNvPr id="198" name="TextBox 197">
            <a:extLst>
              <a:ext uri="{FF2B5EF4-FFF2-40B4-BE49-F238E27FC236}">
                <a16:creationId xmlns:a16="http://schemas.microsoft.com/office/drawing/2014/main" id="{95F39036-10B2-4B91-B8D2-949B12F19A9C}"/>
              </a:ext>
            </a:extLst>
          </p:cNvPr>
          <p:cNvSpPr txBox="1"/>
          <p:nvPr/>
        </p:nvSpPr>
        <p:spPr>
          <a:xfrm>
            <a:off x="11411091" y="2469490"/>
            <a:ext cx="566134" cy="215444"/>
          </a:xfrm>
          <a:prstGeom prst="rect">
            <a:avLst/>
          </a:prstGeom>
          <a:noFill/>
        </p:spPr>
        <p:txBody>
          <a:bodyPr wrap="square" rtlCol="0">
            <a:spAutoFit/>
          </a:bodyPr>
          <a:lstStyle/>
          <a:p>
            <a:pPr lvl="0" algn="ctr" defTabSz="609585">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user01@</a:t>
            </a:r>
          </a:p>
        </p:txBody>
      </p:sp>
      <p:sp>
        <p:nvSpPr>
          <p:cNvPr id="200" name="TextBox 199">
            <a:extLst>
              <a:ext uri="{FF2B5EF4-FFF2-40B4-BE49-F238E27FC236}">
                <a16:creationId xmlns:a16="http://schemas.microsoft.com/office/drawing/2014/main" id="{3F0BDB83-6AF1-4469-9CEE-ECFB680952D3}"/>
              </a:ext>
            </a:extLst>
          </p:cNvPr>
          <p:cNvSpPr txBox="1"/>
          <p:nvPr/>
        </p:nvSpPr>
        <p:spPr>
          <a:xfrm>
            <a:off x="11411091" y="3395510"/>
            <a:ext cx="566134" cy="215444"/>
          </a:xfrm>
          <a:prstGeom prst="rect">
            <a:avLst/>
          </a:prstGeom>
          <a:noFill/>
        </p:spPr>
        <p:txBody>
          <a:bodyPr wrap="square" rtlCol="0">
            <a:spAutoFit/>
          </a:bodyPr>
          <a:lstStyle/>
          <a:p>
            <a:pPr lvl="0" algn="ctr" defTabSz="609585">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user2@</a:t>
            </a:r>
          </a:p>
        </p:txBody>
      </p:sp>
      <p:sp>
        <p:nvSpPr>
          <p:cNvPr id="201" name="TextBox 200">
            <a:extLst>
              <a:ext uri="{FF2B5EF4-FFF2-40B4-BE49-F238E27FC236}">
                <a16:creationId xmlns:a16="http://schemas.microsoft.com/office/drawing/2014/main" id="{591B1AB9-D1FC-43C0-A51B-5CBBB8D909DB}"/>
              </a:ext>
            </a:extLst>
          </p:cNvPr>
          <p:cNvSpPr txBox="1"/>
          <p:nvPr/>
        </p:nvSpPr>
        <p:spPr>
          <a:xfrm>
            <a:off x="11411091" y="4310769"/>
            <a:ext cx="566134" cy="215444"/>
          </a:xfrm>
          <a:prstGeom prst="rect">
            <a:avLst/>
          </a:prstGeom>
          <a:noFill/>
        </p:spPr>
        <p:txBody>
          <a:bodyPr wrap="square" rtlCol="0">
            <a:spAutoFit/>
          </a:bodyPr>
          <a:lstStyle/>
          <a:p>
            <a:pPr lvl="0" algn="ctr" defTabSz="609585">
              <a:defRPr/>
            </a:pPr>
            <a:r>
              <a:rPr lang="en-US" sz="800" dirty="0">
                <a:solidFill>
                  <a:prstClr val="black">
                    <a:lumMod val="65000"/>
                    <a:lumOff val="35000"/>
                  </a:prstClr>
                </a:solidFill>
                <a:latin typeface="Book Antiqua" panose="02040602050305030304" pitchFamily="18" charset="0"/>
                <a:cs typeface="Arial" panose="020B0604020202020204" pitchFamily="34" charset="0"/>
              </a:rPr>
              <a:t>user03@</a:t>
            </a:r>
          </a:p>
        </p:txBody>
      </p:sp>
      <p:cxnSp>
        <p:nvCxnSpPr>
          <p:cNvPr id="38" name="Straight Arrow Connector 37">
            <a:extLst>
              <a:ext uri="{FF2B5EF4-FFF2-40B4-BE49-F238E27FC236}">
                <a16:creationId xmlns:a16="http://schemas.microsoft.com/office/drawing/2014/main" id="{072E906E-4B7D-4EBB-9291-396743EB3057}"/>
              </a:ext>
            </a:extLst>
          </p:cNvPr>
          <p:cNvCxnSpPr>
            <a:cxnSpLocks/>
            <a:stCxn id="169" idx="1"/>
          </p:cNvCxnSpPr>
          <p:nvPr/>
        </p:nvCxnSpPr>
        <p:spPr>
          <a:xfrm flipH="1">
            <a:off x="10198026" y="2353555"/>
            <a:ext cx="1335232" cy="398741"/>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60A1569C-9106-4FA5-B8BB-731C8429508D}"/>
              </a:ext>
            </a:extLst>
          </p:cNvPr>
          <p:cNvCxnSpPr>
            <a:cxnSpLocks/>
            <a:stCxn id="169" idx="1"/>
          </p:cNvCxnSpPr>
          <p:nvPr/>
        </p:nvCxnSpPr>
        <p:spPr>
          <a:xfrm flipH="1">
            <a:off x="10198022" y="2353555"/>
            <a:ext cx="1335236" cy="175215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65F85390-6642-4989-8FEF-DC17141DC07B}"/>
              </a:ext>
            </a:extLst>
          </p:cNvPr>
          <p:cNvCxnSpPr>
            <a:cxnSpLocks/>
            <a:stCxn id="179" idx="1"/>
          </p:cNvCxnSpPr>
          <p:nvPr/>
        </p:nvCxnSpPr>
        <p:spPr>
          <a:xfrm flipH="1">
            <a:off x="10198024" y="3268100"/>
            <a:ext cx="1335234" cy="9376"/>
          </a:xfrm>
          <a:prstGeom prst="straightConnector1">
            <a:avLst/>
          </a:prstGeom>
          <a:ln>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94B799D-9333-4A99-9557-9F846D0432D2}"/>
              </a:ext>
            </a:extLst>
          </p:cNvPr>
          <p:cNvCxnSpPr>
            <a:cxnSpLocks/>
            <a:stCxn id="179" idx="1"/>
          </p:cNvCxnSpPr>
          <p:nvPr/>
        </p:nvCxnSpPr>
        <p:spPr>
          <a:xfrm flipH="1">
            <a:off x="10198023" y="3268100"/>
            <a:ext cx="1335235" cy="1042669"/>
          </a:xfrm>
          <a:prstGeom prst="straightConnector1">
            <a:avLst/>
          </a:prstGeom>
          <a:ln>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99DB5B09-9C57-493C-AFAE-D373018AD3B5}"/>
              </a:ext>
            </a:extLst>
          </p:cNvPr>
          <p:cNvCxnSpPr>
            <a:cxnSpLocks/>
            <a:stCxn id="180" idx="1"/>
          </p:cNvCxnSpPr>
          <p:nvPr/>
        </p:nvCxnSpPr>
        <p:spPr>
          <a:xfrm flipH="1" flipV="1">
            <a:off x="10198024" y="3589900"/>
            <a:ext cx="1335234" cy="594558"/>
          </a:xfrm>
          <a:prstGeom prst="straightConnector1">
            <a:avLst/>
          </a:prstGeom>
          <a:ln>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05C1E818-D840-4260-BE07-B2A57805425E}"/>
              </a:ext>
            </a:extLst>
          </p:cNvPr>
          <p:cNvCxnSpPr>
            <a:cxnSpLocks/>
            <a:stCxn id="180" idx="1"/>
          </p:cNvCxnSpPr>
          <p:nvPr/>
        </p:nvCxnSpPr>
        <p:spPr>
          <a:xfrm flipH="1">
            <a:off x="10198022" y="4184458"/>
            <a:ext cx="1335236" cy="171193"/>
          </a:xfrm>
          <a:prstGeom prst="straightConnector1">
            <a:avLst/>
          </a:prstGeom>
          <a:ln>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C205ADAE-B00A-4081-8D09-054BEB80D66D}"/>
              </a:ext>
            </a:extLst>
          </p:cNvPr>
          <p:cNvSpPr txBox="1"/>
          <p:nvPr/>
        </p:nvSpPr>
        <p:spPr>
          <a:xfrm>
            <a:off x="8039341" y="6241603"/>
            <a:ext cx="4172242" cy="594009"/>
          </a:xfrm>
          <a:prstGeom prst="rect">
            <a:avLst/>
          </a:prstGeom>
          <a:noFill/>
        </p:spPr>
        <p:txBody>
          <a:bodyPr wrap="square" lIns="243840" tIns="195072" rIns="243840" bIns="195072" rtlCol="0">
            <a:spAutoFit/>
          </a:bodyPr>
          <a:lstStyle/>
          <a:p>
            <a:pPr lvl="1" defTabSz="1219170"/>
            <a:r>
              <a:rPr lang="en-US" sz="1300" spc="-100" dirty="0">
                <a:ln w="3175">
                  <a:noFill/>
                </a:ln>
                <a:solidFill>
                  <a:prstClr val="black">
                    <a:lumMod val="75000"/>
                    <a:lumOff val="25000"/>
                  </a:prstClr>
                </a:solidFill>
                <a:latin typeface="Century Gothic" panose="020B0502020202020204" pitchFamily="34" charset="0"/>
                <a:cs typeface="Segoe UI Light" panose="020B0502040204020203" pitchFamily="34" charset="0"/>
              </a:rPr>
              <a:t>Note: AADDS can also be used instead of AD</a:t>
            </a:r>
          </a:p>
        </p:txBody>
      </p:sp>
    </p:spTree>
    <p:extLst>
      <p:ext uri="{BB962C8B-B14F-4D97-AF65-F5344CB8AC3E}">
        <p14:creationId xmlns:p14="http://schemas.microsoft.com/office/powerpoint/2010/main" val="3616274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6DA7E4-1040-44EF-BE0E-8F7F1404D5D0}"/>
              </a:ext>
            </a:extLst>
          </p:cNvPr>
          <p:cNvSpPr/>
          <p:nvPr/>
        </p:nvSpPr>
        <p:spPr>
          <a:xfrm>
            <a:off x="442913" y="3187706"/>
            <a:ext cx="5486400" cy="1701794"/>
          </a:xfrm>
          <a:prstGeom prst="rect">
            <a:avLst/>
          </a:prstGeom>
          <a:ln w="6350">
            <a:solidFill>
              <a:schemeClr val="bg1">
                <a:lumMod val="75000"/>
              </a:schemeClr>
            </a:solidFill>
          </a:ln>
        </p:spPr>
        <p:txBody>
          <a:bodyPr wrap="square" lIns="182880" tIns="91440" rIns="182880" bIns="91440" numCol="1">
            <a:noAutofit/>
          </a:bodyPr>
          <a:lstStyle/>
          <a:p>
            <a:pPr lvl="0" defTabSz="932472" fontAlgn="base">
              <a:spcBef>
                <a:spcPts val="800"/>
              </a:spcBef>
              <a:spcAft>
                <a:spcPts val="400"/>
              </a:spcAft>
              <a:defRPr/>
            </a:pPr>
            <a:r>
              <a:rPr lang="en-US" sz="2000">
                <a:ea typeface="Segoe UI" pitchFamily="34" charset="0"/>
                <a:cs typeface="Segoe UI" pitchFamily="34" charset="0"/>
              </a:rPr>
              <a:t>Power Users / Developers that need to install their own apps or admin privileges </a:t>
            </a:r>
          </a:p>
          <a:p>
            <a:pPr lvl="0" defTabSz="932472" fontAlgn="base">
              <a:spcBef>
                <a:spcPts val="800"/>
              </a:spcBef>
              <a:spcAft>
                <a:spcPts val="400"/>
              </a:spcAft>
              <a:defRPr/>
            </a:pPr>
            <a:r>
              <a:rPr lang="en-US" sz="2000">
                <a:ea typeface="Segoe UI" pitchFamily="34" charset="0"/>
                <a:cs typeface="Segoe UI" pitchFamily="34" charset="0"/>
              </a:rPr>
              <a:t>Clients lack computing power / outdated</a:t>
            </a:r>
          </a:p>
        </p:txBody>
      </p:sp>
      <p:sp>
        <p:nvSpPr>
          <p:cNvPr id="5" name="Rectangle 4">
            <a:extLst>
              <a:ext uri="{FF2B5EF4-FFF2-40B4-BE49-F238E27FC236}">
                <a16:creationId xmlns:a16="http://schemas.microsoft.com/office/drawing/2014/main" id="{2B682BB8-8CE4-4A67-97A0-83AB4FCC3507}"/>
              </a:ext>
            </a:extLst>
          </p:cNvPr>
          <p:cNvSpPr/>
          <p:nvPr/>
        </p:nvSpPr>
        <p:spPr>
          <a:xfrm>
            <a:off x="6459538" y="3187706"/>
            <a:ext cx="5486400" cy="1701794"/>
          </a:xfrm>
          <a:prstGeom prst="rect">
            <a:avLst/>
          </a:prstGeom>
          <a:ln w="6350">
            <a:solidFill>
              <a:schemeClr val="bg1">
                <a:lumMod val="75000"/>
              </a:schemeClr>
            </a:solidFill>
          </a:ln>
        </p:spPr>
        <p:txBody>
          <a:bodyPr wrap="square" lIns="182880" tIns="91440" rIns="182880" bIns="91440" numCol="1">
            <a:noAutofit/>
          </a:bodyPr>
          <a:lstStyle/>
          <a:p>
            <a:pPr lvl="0" defTabSz="932472" fontAlgn="base">
              <a:spcBef>
                <a:spcPts val="800"/>
              </a:spcBef>
              <a:spcAft>
                <a:spcPts val="400"/>
              </a:spcAft>
              <a:defRPr/>
            </a:pPr>
            <a:r>
              <a:rPr lang="en-US" sz="2000">
                <a:ea typeface="Segoe UI" pitchFamily="34" charset="0"/>
                <a:cs typeface="Segoe UI" pitchFamily="34" charset="0"/>
              </a:rPr>
              <a:t>Clients vary widely and application consistency is impacted</a:t>
            </a:r>
          </a:p>
          <a:p>
            <a:pPr lvl="0" defTabSz="932472" fontAlgn="base">
              <a:spcBef>
                <a:spcPts val="800"/>
              </a:spcBef>
              <a:spcAft>
                <a:spcPts val="400"/>
              </a:spcAft>
              <a:defRPr/>
            </a:pPr>
            <a:r>
              <a:rPr lang="en-US" sz="2000">
                <a:ea typeface="Segoe UI" pitchFamily="34" charset="0"/>
                <a:cs typeface="Segoe UI" pitchFamily="34" charset="0"/>
              </a:rPr>
              <a:t>Different version of the same app from different OS</a:t>
            </a:r>
          </a:p>
        </p:txBody>
      </p:sp>
      <p:sp>
        <p:nvSpPr>
          <p:cNvPr id="6" name="Title 1">
            <a:extLst>
              <a:ext uri="{FF2B5EF4-FFF2-40B4-BE49-F238E27FC236}">
                <a16:creationId xmlns:a16="http://schemas.microsoft.com/office/drawing/2014/main" id="{B747BF80-3365-4C95-A4AB-D00D465093A4}"/>
              </a:ext>
            </a:extLst>
          </p:cNvPr>
          <p:cNvSpPr>
            <a:spLocks noGrp="1"/>
          </p:cNvSpPr>
          <p:nvPr>
            <p:ph type="title"/>
          </p:nvPr>
        </p:nvSpPr>
        <p:spPr>
          <a:xfrm>
            <a:off x="434975" y="449267"/>
            <a:ext cx="11563350" cy="754061"/>
          </a:xfrm>
        </p:spPr>
        <p:txBody>
          <a:bodyPr/>
          <a:lstStyle/>
          <a:p>
            <a:r>
              <a:rPr lang="en-US"/>
              <a:t>Full desktop vs. RemoteApp</a:t>
            </a:r>
          </a:p>
        </p:txBody>
      </p:sp>
      <p:sp>
        <p:nvSpPr>
          <p:cNvPr id="7" name="TextBox 6">
            <a:extLst>
              <a:ext uri="{FF2B5EF4-FFF2-40B4-BE49-F238E27FC236}">
                <a16:creationId xmlns:a16="http://schemas.microsoft.com/office/drawing/2014/main" id="{DDE3BF41-2B83-4559-A89C-7C35D5C296BC}"/>
              </a:ext>
            </a:extLst>
          </p:cNvPr>
          <p:cNvSpPr txBox="1"/>
          <p:nvPr/>
        </p:nvSpPr>
        <p:spPr>
          <a:xfrm>
            <a:off x="8496299" y="73152"/>
            <a:ext cx="3505201" cy="1414666"/>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E7DFA040-9E20-4BA7-8F79-FF7B5A6CA194}"/>
              </a:ext>
            </a:extLst>
          </p:cNvPr>
          <p:cNvSpPr/>
          <p:nvPr/>
        </p:nvSpPr>
        <p:spPr>
          <a:xfrm>
            <a:off x="431801" y="1752839"/>
            <a:ext cx="6172200" cy="387798"/>
          </a:xfrm>
          <a:prstGeom prst="rect">
            <a:avLst/>
          </a:prstGeom>
          <a:noFill/>
        </p:spPr>
        <p:txBody>
          <a:bodyPr wrap="square" lIns="0" tIns="0" rIns="0" bIns="0">
            <a:sp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800" b="0" i="0" u="none" strike="noStrike" kern="1200" cap="none" spc="0" normalizeH="0" baseline="0" noProof="0">
                <a:ln>
                  <a:noFill/>
                </a:ln>
                <a:effectLst/>
                <a:uLnTx/>
                <a:uFillTx/>
                <a:ea typeface="+mn-ea"/>
                <a:cs typeface="Segoe UI" pitchFamily="34" charset="0"/>
              </a:rPr>
              <a:t>Based on what your users need to do.</a:t>
            </a:r>
          </a:p>
        </p:txBody>
      </p:sp>
      <p:sp>
        <p:nvSpPr>
          <p:cNvPr id="9" name="Rectangle 8">
            <a:extLst>
              <a:ext uri="{FF2B5EF4-FFF2-40B4-BE49-F238E27FC236}">
                <a16:creationId xmlns:a16="http://schemas.microsoft.com/office/drawing/2014/main" id="{A1411C4F-76BD-49B7-85E6-9B93B3192A4B}"/>
              </a:ext>
            </a:extLst>
          </p:cNvPr>
          <p:cNvSpPr/>
          <p:nvPr/>
        </p:nvSpPr>
        <p:spPr>
          <a:xfrm>
            <a:off x="442913" y="2560835"/>
            <a:ext cx="5486400" cy="646821"/>
          </a:xfrm>
          <a:prstGeom prst="rect">
            <a:avLst/>
          </a:prstGeom>
          <a:solidFill>
            <a:schemeClr val="accent1"/>
          </a:solidFill>
          <a:ln w="6350">
            <a:solidFill>
              <a:schemeClr val="accent1"/>
            </a:solidFill>
          </a:ln>
        </p:spPr>
        <p:txBody>
          <a:bodyPr wrap="square" numCol="1" anchor="ctr">
            <a:noAutofit/>
          </a:bodyPr>
          <a:lstStyle/>
          <a:p>
            <a:pPr lvl="0" algn="ctr" defTabSz="932472" fontAlgn="base">
              <a:lnSpc>
                <a:spcPct val="90000"/>
              </a:lnSpc>
              <a:spcBef>
                <a:spcPts val="600"/>
              </a:spcBef>
              <a:spcAft>
                <a:spcPts val="600"/>
              </a:spcAft>
              <a:defRPr/>
            </a:pPr>
            <a:r>
              <a:rPr lang="en-US" sz="2400">
                <a:solidFill>
                  <a:schemeClr val="bg1"/>
                </a:solidFill>
                <a:ea typeface="Segoe UI" pitchFamily="34" charset="0"/>
                <a:cs typeface="Segoe UI" pitchFamily="34" charset="0"/>
              </a:rPr>
              <a:t>Full desktop </a:t>
            </a:r>
          </a:p>
        </p:txBody>
      </p:sp>
      <p:sp>
        <p:nvSpPr>
          <p:cNvPr id="10" name="Rectangle 9">
            <a:extLst>
              <a:ext uri="{FF2B5EF4-FFF2-40B4-BE49-F238E27FC236}">
                <a16:creationId xmlns:a16="http://schemas.microsoft.com/office/drawing/2014/main" id="{E92A6D1A-791F-449D-A890-37B9671989B1}"/>
              </a:ext>
            </a:extLst>
          </p:cNvPr>
          <p:cNvSpPr/>
          <p:nvPr/>
        </p:nvSpPr>
        <p:spPr>
          <a:xfrm>
            <a:off x="6459538" y="2560835"/>
            <a:ext cx="5486400" cy="646821"/>
          </a:xfrm>
          <a:prstGeom prst="rect">
            <a:avLst/>
          </a:prstGeom>
          <a:solidFill>
            <a:schemeClr val="accent1"/>
          </a:solidFill>
          <a:ln w="6350">
            <a:solidFill>
              <a:schemeClr val="accent1"/>
            </a:solidFill>
          </a:ln>
        </p:spPr>
        <p:txBody>
          <a:bodyPr wrap="square" numCol="1" anchor="ctr">
            <a:noAutofit/>
          </a:bodyPr>
          <a:lstStyle/>
          <a:p>
            <a:pPr lvl="0" algn="ctr" defTabSz="932472" fontAlgn="base">
              <a:lnSpc>
                <a:spcPct val="90000"/>
              </a:lnSpc>
              <a:spcBef>
                <a:spcPts val="600"/>
              </a:spcBef>
              <a:spcAft>
                <a:spcPts val="600"/>
              </a:spcAft>
              <a:defRPr/>
            </a:pPr>
            <a:r>
              <a:rPr lang="en-US" sz="2400">
                <a:solidFill>
                  <a:schemeClr val="bg1"/>
                </a:solidFill>
                <a:ea typeface="Segoe UI" pitchFamily="34" charset="0"/>
                <a:cs typeface="Segoe UI" pitchFamily="34" charset="0"/>
              </a:rPr>
              <a:t>Use RemoteApp</a:t>
            </a:r>
          </a:p>
        </p:txBody>
      </p:sp>
    </p:spTree>
    <p:extLst>
      <p:ext uri="{BB962C8B-B14F-4D97-AF65-F5344CB8AC3E}">
        <p14:creationId xmlns:p14="http://schemas.microsoft.com/office/powerpoint/2010/main" val="2870337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2001" y="974"/>
            <a:ext cx="2774414" cy="68560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66" y="974"/>
            <a:ext cx="2776033"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8D40417E-6225-4AA7-98C8-EC8E6FADDD2E}"/>
              </a:ext>
            </a:extLst>
          </p:cNvPr>
          <p:cNvSpPr/>
          <p:nvPr/>
        </p:nvSpPr>
        <p:spPr bwMode="auto">
          <a:xfrm>
            <a:off x="-3362" y="1743776"/>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Container </a:t>
            </a: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0068" y="471884"/>
            <a:ext cx="2394794"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312">
                <a:solidFill>
                  <a:srgbClr val="FFFFFF"/>
                </a:solidFill>
                <a:latin typeface="Segoe UI Light"/>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915" y="768601"/>
            <a:ext cx="3824775" cy="5320802"/>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14192"/>
              <a:r>
                <a:rPr lang="en-US" sz="1765">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40" name="Rectangle 39">
            <a:extLst>
              <a:ext uri="{FF2B5EF4-FFF2-40B4-BE49-F238E27FC236}">
                <a16:creationId xmlns:a16="http://schemas.microsoft.com/office/drawing/2014/main" id="{298E1D30-7823-4044-BAC5-1BAC2E625D56}"/>
              </a:ext>
            </a:extLst>
          </p:cNvPr>
          <p:cNvSpPr/>
          <p:nvPr/>
        </p:nvSpPr>
        <p:spPr bwMode="auto">
          <a:xfrm>
            <a:off x="-3362" y="2699849"/>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Profile Container </a:t>
            </a:r>
          </a:p>
        </p:txBody>
      </p:sp>
      <p:sp>
        <p:nvSpPr>
          <p:cNvPr id="41" name="Rectangle 40">
            <a:extLst>
              <a:ext uri="{FF2B5EF4-FFF2-40B4-BE49-F238E27FC236}">
                <a16:creationId xmlns:a16="http://schemas.microsoft.com/office/drawing/2014/main" id="{257881BA-D5EA-4C9A-86EE-F914E2B74AC5}"/>
              </a:ext>
            </a:extLst>
          </p:cNvPr>
          <p:cNvSpPr/>
          <p:nvPr/>
        </p:nvSpPr>
        <p:spPr bwMode="auto">
          <a:xfrm>
            <a:off x="-3362" y="3655921"/>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Office 365 Container </a:t>
            </a:r>
          </a:p>
        </p:txBody>
      </p:sp>
      <p:sp>
        <p:nvSpPr>
          <p:cNvPr id="42" name="Rectangle 41">
            <a:extLst>
              <a:ext uri="{FF2B5EF4-FFF2-40B4-BE49-F238E27FC236}">
                <a16:creationId xmlns:a16="http://schemas.microsoft.com/office/drawing/2014/main" id="{E00124A6-4D3E-4D8E-8F93-FD1A35F63AF2}"/>
              </a:ext>
            </a:extLst>
          </p:cNvPr>
          <p:cNvSpPr/>
          <p:nvPr/>
        </p:nvSpPr>
        <p:spPr bwMode="auto">
          <a:xfrm>
            <a:off x="-3362" y="4611993"/>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App Masking </a:t>
            </a:r>
          </a:p>
        </p:txBody>
      </p:sp>
      <p:sp>
        <p:nvSpPr>
          <p:cNvPr id="43" name="Rectangle 42">
            <a:extLst>
              <a:ext uri="{FF2B5EF4-FFF2-40B4-BE49-F238E27FC236}">
                <a16:creationId xmlns:a16="http://schemas.microsoft.com/office/drawing/2014/main" id="{41F3DF1E-83AB-4BCC-95C6-DF1F73D204D7}"/>
              </a:ext>
            </a:extLst>
          </p:cNvPr>
          <p:cNvSpPr/>
          <p:nvPr/>
        </p:nvSpPr>
        <p:spPr bwMode="auto">
          <a:xfrm>
            <a:off x="-3362" y="5568065"/>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Java Redirection </a:t>
            </a:r>
          </a:p>
        </p:txBody>
      </p:sp>
      <p:sp>
        <p:nvSpPr>
          <p:cNvPr id="46" name="Rectangle: Top Corners Rounded 45">
            <a:extLst>
              <a:ext uri="{FF2B5EF4-FFF2-40B4-BE49-F238E27FC236}">
                <a16:creationId xmlns:a16="http://schemas.microsoft.com/office/drawing/2014/main" id="{6C39ED5E-B09D-4C0F-BA37-AA57E256D6B3}"/>
              </a:ext>
            </a:extLst>
          </p:cNvPr>
          <p:cNvSpPr/>
          <p:nvPr/>
        </p:nvSpPr>
        <p:spPr bwMode="auto">
          <a:xfrm rot="5400000">
            <a:off x="33429" y="2791094"/>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47" name="Rectangle: Top Corners Rounded 46">
            <a:extLst>
              <a:ext uri="{FF2B5EF4-FFF2-40B4-BE49-F238E27FC236}">
                <a16:creationId xmlns:a16="http://schemas.microsoft.com/office/drawing/2014/main" id="{96FAF8F6-C34E-41CF-88F1-F348E50E94EB}"/>
              </a:ext>
            </a:extLst>
          </p:cNvPr>
          <p:cNvSpPr/>
          <p:nvPr/>
        </p:nvSpPr>
        <p:spPr bwMode="auto">
          <a:xfrm rot="5400000">
            <a:off x="33429" y="3751243"/>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48" name="Rectangle: Top Corners Rounded 47">
            <a:extLst>
              <a:ext uri="{FF2B5EF4-FFF2-40B4-BE49-F238E27FC236}">
                <a16:creationId xmlns:a16="http://schemas.microsoft.com/office/drawing/2014/main" id="{A30FB8A4-DFA5-4B54-88EB-9673615BD5E6}"/>
              </a:ext>
            </a:extLst>
          </p:cNvPr>
          <p:cNvSpPr/>
          <p:nvPr/>
        </p:nvSpPr>
        <p:spPr bwMode="auto">
          <a:xfrm rot="5400000">
            <a:off x="33429" y="5671542"/>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00E72494-0633-40E9-AA8F-1633256D3FB6}"/>
              </a:ext>
            </a:extLst>
          </p:cNvPr>
          <p:cNvSpPr/>
          <p:nvPr/>
        </p:nvSpPr>
        <p:spPr bwMode="auto">
          <a:xfrm rot="5400000">
            <a:off x="33429" y="4711393"/>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61" name="Rectangle: Top Corners Rounded 60">
            <a:extLst>
              <a:ext uri="{FF2B5EF4-FFF2-40B4-BE49-F238E27FC236}">
                <a16:creationId xmlns:a16="http://schemas.microsoft.com/office/drawing/2014/main" id="{67AC60B3-5416-4A3E-B309-D10B30686DF7}"/>
              </a:ext>
            </a:extLst>
          </p:cNvPr>
          <p:cNvSpPr/>
          <p:nvPr/>
        </p:nvSpPr>
        <p:spPr bwMode="auto">
          <a:xfrm rot="5400000">
            <a:off x="47522" y="1847254"/>
            <a:ext cx="509329"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51" name="IoT" title="Icon of five circles that all connect to a center circle">
            <a:extLst>
              <a:ext uri="{FF2B5EF4-FFF2-40B4-BE49-F238E27FC236}">
                <a16:creationId xmlns:a16="http://schemas.microsoft.com/office/drawing/2014/main" id="{E6C31AD3-0C38-482C-9B76-802285422AEA}"/>
              </a:ext>
            </a:extLst>
          </p:cNvPr>
          <p:cNvSpPr>
            <a:spLocks noChangeAspect="1" noEditPoints="1"/>
          </p:cNvSpPr>
          <p:nvPr/>
        </p:nvSpPr>
        <p:spPr bwMode="auto">
          <a:xfrm>
            <a:off x="159658" y="3924849"/>
            <a:ext cx="263462" cy="26388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gradFill>
                <a:gsLst>
                  <a:gs pos="0">
                    <a:srgbClr val="505050"/>
                  </a:gs>
                  <a:gs pos="100000">
                    <a:srgbClr val="505050"/>
                  </a:gs>
                </a:gsLst>
              </a:gradFill>
              <a:latin typeface="Segoe UI Semilight"/>
            </a:endParaRPr>
          </a:p>
        </p:txBody>
      </p:sp>
      <p:sp>
        <p:nvSpPr>
          <p:cNvPr id="52" name="globe_6" title="Icon of a monitor in front of a sphere made of lines">
            <a:extLst>
              <a:ext uri="{FF2B5EF4-FFF2-40B4-BE49-F238E27FC236}">
                <a16:creationId xmlns:a16="http://schemas.microsoft.com/office/drawing/2014/main" id="{0911EC7E-F292-4EBD-BE4A-92F18CDBC56F}"/>
              </a:ext>
            </a:extLst>
          </p:cNvPr>
          <p:cNvSpPr>
            <a:spLocks noChangeAspect="1" noEditPoints="1"/>
          </p:cNvSpPr>
          <p:nvPr/>
        </p:nvSpPr>
        <p:spPr bwMode="auto">
          <a:xfrm>
            <a:off x="154049" y="2949517"/>
            <a:ext cx="274678" cy="2942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sp>
        <p:nvSpPr>
          <p:cNvPr id="53" name="Browser" title="Icon of a browser window">
            <a:extLst>
              <a:ext uri="{FF2B5EF4-FFF2-40B4-BE49-F238E27FC236}">
                <a16:creationId xmlns:a16="http://schemas.microsoft.com/office/drawing/2014/main" id="{1F8734B5-A754-469F-93B3-2B4D7E89C8E9}"/>
              </a:ext>
            </a:extLst>
          </p:cNvPr>
          <p:cNvSpPr>
            <a:spLocks noChangeAspect="1" noEditPoints="1"/>
          </p:cNvSpPr>
          <p:nvPr/>
        </p:nvSpPr>
        <p:spPr bwMode="auto">
          <a:xfrm>
            <a:off x="134793" y="5851767"/>
            <a:ext cx="313189" cy="25064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grpSp>
        <p:nvGrpSpPr>
          <p:cNvPr id="54" name="Group 53">
            <a:extLst>
              <a:ext uri="{FF2B5EF4-FFF2-40B4-BE49-F238E27FC236}">
                <a16:creationId xmlns:a16="http://schemas.microsoft.com/office/drawing/2014/main" id="{6CBF61B2-951B-4CBD-821F-54E57367E7AC}"/>
              </a:ext>
            </a:extLst>
          </p:cNvPr>
          <p:cNvGrpSpPr/>
          <p:nvPr/>
        </p:nvGrpSpPr>
        <p:grpSpPr>
          <a:xfrm>
            <a:off x="173614" y="4898962"/>
            <a:ext cx="235545" cy="235959"/>
            <a:chOff x="4565921" y="3369898"/>
            <a:chExt cx="242888" cy="243314"/>
          </a:xfrm>
        </p:grpSpPr>
        <p:sp>
          <p:nvSpPr>
            <p:cNvPr id="55" name="Freeform: Shape 54">
              <a:extLst>
                <a:ext uri="{FF2B5EF4-FFF2-40B4-BE49-F238E27FC236}">
                  <a16:creationId xmlns:a16="http://schemas.microsoft.com/office/drawing/2014/main" id="{8C022048-33C6-4748-9016-2912D253476D}"/>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56" name="Freeform: Shape 55">
              <a:extLst>
                <a:ext uri="{FF2B5EF4-FFF2-40B4-BE49-F238E27FC236}">
                  <a16:creationId xmlns:a16="http://schemas.microsoft.com/office/drawing/2014/main" id="{009A790E-3BAD-40C6-9BF7-DB7EFD5272B7}"/>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57" name="Freeform: Shape 56">
              <a:extLst>
                <a:ext uri="{FF2B5EF4-FFF2-40B4-BE49-F238E27FC236}">
                  <a16:creationId xmlns:a16="http://schemas.microsoft.com/office/drawing/2014/main" id="{C7496D57-8634-486F-80E4-9103A6DF9B5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58" name="Freeform: Shape 57">
              <a:extLst>
                <a:ext uri="{FF2B5EF4-FFF2-40B4-BE49-F238E27FC236}">
                  <a16:creationId xmlns:a16="http://schemas.microsoft.com/office/drawing/2014/main" id="{027ED4DF-4E6E-467A-AA99-7B3735225F59}"/>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grpSp>
      <p:sp>
        <p:nvSpPr>
          <p:cNvPr id="62" name="Database_EFC7" title="Icon of a cylinder">
            <a:extLst>
              <a:ext uri="{FF2B5EF4-FFF2-40B4-BE49-F238E27FC236}">
                <a16:creationId xmlns:a16="http://schemas.microsoft.com/office/drawing/2014/main" id="{54056192-1B51-4985-B0DC-F6742FA37BFD}"/>
              </a:ext>
            </a:extLst>
          </p:cNvPr>
          <p:cNvSpPr>
            <a:spLocks noChangeAspect="1" noEditPoints="1"/>
          </p:cNvSpPr>
          <p:nvPr/>
        </p:nvSpPr>
        <p:spPr bwMode="auto">
          <a:xfrm>
            <a:off x="175731" y="2002468"/>
            <a:ext cx="231313" cy="30067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grpSp>
        <p:nvGrpSpPr>
          <p:cNvPr id="10" name="Group 9">
            <a:extLst>
              <a:ext uri="{FF2B5EF4-FFF2-40B4-BE49-F238E27FC236}">
                <a16:creationId xmlns:a16="http://schemas.microsoft.com/office/drawing/2014/main" id="{DF0AEFAA-9340-4010-93E9-43F905D06E18}"/>
              </a:ext>
            </a:extLst>
          </p:cNvPr>
          <p:cNvGrpSpPr/>
          <p:nvPr/>
        </p:nvGrpSpPr>
        <p:grpSpPr>
          <a:xfrm>
            <a:off x="-3362" y="1743776"/>
            <a:ext cx="3188305" cy="818055"/>
            <a:chOff x="3831087" y="1778000"/>
            <a:chExt cx="3252698" cy="834577"/>
          </a:xfrm>
        </p:grpSpPr>
        <p:sp>
          <p:nvSpPr>
            <p:cNvPr id="75" name="Rectangle 74">
              <a:extLst>
                <a:ext uri="{FF2B5EF4-FFF2-40B4-BE49-F238E27FC236}">
                  <a16:creationId xmlns:a16="http://schemas.microsoft.com/office/drawing/2014/main" id="{6F650E77-8F7D-4851-8362-45ECFD54DE99}"/>
                </a:ext>
              </a:extLst>
            </p:cNvPr>
            <p:cNvSpPr/>
            <p:nvPr/>
          </p:nvSpPr>
          <p:spPr bwMode="auto">
            <a:xfrm>
              <a:off x="3831087" y="1778000"/>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0078D7"/>
                  </a:solidFill>
                  <a:latin typeface="Segoe UI Semilight"/>
                  <a:cs typeface="Segoe UI" pitchFamily="34" charset="0"/>
                </a:rPr>
                <a:t>Container </a:t>
              </a:r>
            </a:p>
          </p:txBody>
        </p:sp>
        <p:sp>
          <p:nvSpPr>
            <p:cNvPr id="77" name="Rectangle: Top Corners Rounded 76">
              <a:extLst>
                <a:ext uri="{FF2B5EF4-FFF2-40B4-BE49-F238E27FC236}">
                  <a16:creationId xmlns:a16="http://schemas.microsoft.com/office/drawing/2014/main" id="{2E099F17-4899-4EE2-BB8E-4BD1029A4BBA}"/>
                </a:ext>
              </a:extLst>
            </p:cNvPr>
            <p:cNvSpPr/>
            <p:nvPr/>
          </p:nvSpPr>
          <p:spPr bwMode="auto">
            <a:xfrm rot="5400000">
              <a:off x="3882998" y="1883569"/>
              <a:ext cx="519616"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78" name="Database_EFC7" title="Icon of a cylinder">
              <a:extLst>
                <a:ext uri="{FF2B5EF4-FFF2-40B4-BE49-F238E27FC236}">
                  <a16:creationId xmlns:a16="http://schemas.microsoft.com/office/drawing/2014/main" id="{7ED981D9-297D-40A3-A747-38B0AF832409}"/>
                </a:ext>
              </a:extLst>
            </p:cNvPr>
            <p:cNvSpPr>
              <a:spLocks noChangeAspect="1" noEditPoints="1"/>
            </p:cNvSpPr>
            <p:nvPr/>
          </p:nvSpPr>
          <p:spPr bwMode="auto">
            <a:xfrm>
              <a:off x="4013797" y="2041917"/>
              <a:ext cx="235985" cy="3067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grpSp>
      <p:sp>
        <p:nvSpPr>
          <p:cNvPr id="83" name="Text Placeholder 3">
            <a:extLst>
              <a:ext uri="{FF2B5EF4-FFF2-40B4-BE49-F238E27FC236}">
                <a16:creationId xmlns:a16="http://schemas.microsoft.com/office/drawing/2014/main" id="{4102DB1A-AEE6-4712-B6C0-D6F0C279E4A6}"/>
              </a:ext>
            </a:extLst>
          </p:cNvPr>
          <p:cNvSpPr txBox="1">
            <a:spLocks/>
          </p:cNvSpPr>
          <p:nvPr/>
        </p:nvSpPr>
        <p:spPr>
          <a:xfrm>
            <a:off x="7880816" y="972"/>
            <a:ext cx="4310320" cy="6856054"/>
          </a:xfrm>
          <a:prstGeom prst="rect">
            <a:avLst/>
          </a:prstGeom>
          <a:solidFill>
            <a:schemeClr val="bg1">
              <a:lumMod val="95000"/>
            </a:schemeClr>
          </a:solidFill>
        </p:spPr>
        <p:txBody>
          <a:bodyPr wrap="square" lIns="179259" tIns="179259" rIns="268889" bIns="179259"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Uses native Windows VHD capabilities–no hypervisor.</a:t>
            </a:r>
          </a:p>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Very easy to deploy and manage.</a:t>
            </a:r>
          </a:p>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Completely seamless end-user experience.</a:t>
            </a:r>
          </a:p>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Works with other application management platforms.</a:t>
            </a:r>
          </a:p>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Easy to test, implement,</a:t>
            </a:r>
            <a:br>
              <a:rPr lang="en-US" sz="1961">
                <a:solidFill>
                  <a:srgbClr val="353535"/>
                </a:solidFill>
                <a:latin typeface="Segoe UI Semilight"/>
                <a:cs typeface="Segoe UI Semilight" panose="020B0402040204020203" pitchFamily="34" charset="0"/>
              </a:rPr>
            </a:br>
            <a:r>
              <a:rPr lang="en-US" sz="1961">
                <a:solidFill>
                  <a:srgbClr val="353535"/>
                </a:solidFill>
                <a:latin typeface="Segoe UI Semilight"/>
                <a:cs typeface="Segoe UI Semilight" panose="020B0402040204020203" pitchFamily="34" charset="0"/>
              </a:rPr>
              <a:t>and manage.</a:t>
            </a:r>
          </a:p>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Reduces network and </a:t>
            </a:r>
            <a:br>
              <a:rPr lang="en-US" sz="1961">
                <a:solidFill>
                  <a:srgbClr val="353535"/>
                </a:solidFill>
                <a:latin typeface="Segoe UI Semilight"/>
                <a:cs typeface="Segoe UI Semilight" panose="020B0402040204020203" pitchFamily="34" charset="0"/>
              </a:rPr>
            </a:br>
            <a:r>
              <a:rPr lang="en-US" sz="1961">
                <a:solidFill>
                  <a:srgbClr val="353535"/>
                </a:solidFill>
                <a:latin typeface="Segoe UI Semilight"/>
                <a:cs typeface="Segoe UI Semilight" panose="020B0402040204020203" pitchFamily="34" charset="0"/>
              </a:rPr>
              <a:t>filesystem load.</a:t>
            </a:r>
          </a:p>
        </p:txBody>
      </p:sp>
    </p:spTree>
    <p:extLst>
      <p:ext uri="{BB962C8B-B14F-4D97-AF65-F5344CB8AC3E}">
        <p14:creationId xmlns:p14="http://schemas.microsoft.com/office/powerpoint/2010/main" val="356119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2001" y="974"/>
            <a:ext cx="2774414" cy="68560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66" y="974"/>
            <a:ext cx="2776033"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362" y="1743776"/>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362" y="2699849"/>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362" y="3655921"/>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362" y="4611993"/>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362" y="5568065"/>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3429" y="2791094"/>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3429" y="3751243"/>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3429" y="5671542"/>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3429" y="4711393"/>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7522" y="1847254"/>
            <a:ext cx="509329"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9658" y="3924849"/>
            <a:ext cx="263462" cy="26388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4049" y="2949517"/>
            <a:ext cx="274678" cy="2942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4793" y="5851767"/>
            <a:ext cx="313189" cy="25064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3614" y="4898962"/>
            <a:ext cx="235545" cy="235959"/>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5731" y="2002468"/>
            <a:ext cx="231313" cy="30067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0068" y="471884"/>
            <a:ext cx="2394794"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312">
                <a:solidFill>
                  <a:srgbClr val="FFFFFF"/>
                </a:solidFill>
                <a:latin typeface="Segoe UI Light"/>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915" y="768601"/>
            <a:ext cx="3824775" cy="5320802"/>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14192"/>
              <a:r>
                <a:rPr lang="en-US" sz="1765">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0816" y="972"/>
            <a:ext cx="4310320" cy="6856054"/>
          </a:xfrm>
          <a:prstGeom prst="rect">
            <a:avLst/>
          </a:prstGeom>
          <a:solidFill>
            <a:schemeClr val="bg1">
              <a:lumMod val="95000"/>
            </a:schemeClr>
          </a:solidFill>
        </p:spPr>
        <p:txBody>
          <a:bodyPr wrap="square" lIns="179259" tIns="179259" rIns="268889" bIns="179259"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Places entire user profile in network-based container.</a:t>
            </a:r>
          </a:p>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Extremely fast logon times.</a:t>
            </a:r>
          </a:p>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Virtually eliminates profile corruption.</a:t>
            </a:r>
          </a:p>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Works alongside existing User Environment Management platforms.</a:t>
            </a:r>
          </a:p>
        </p:txBody>
      </p:sp>
      <p:grpSp>
        <p:nvGrpSpPr>
          <p:cNvPr id="2" name="Group 1">
            <a:extLst>
              <a:ext uri="{FF2B5EF4-FFF2-40B4-BE49-F238E27FC236}">
                <a16:creationId xmlns:a16="http://schemas.microsoft.com/office/drawing/2014/main" id="{724FAE9C-08C0-4FC6-BFF3-1E80F8CE7488}"/>
              </a:ext>
            </a:extLst>
          </p:cNvPr>
          <p:cNvGrpSpPr/>
          <p:nvPr/>
        </p:nvGrpSpPr>
        <p:grpSpPr>
          <a:xfrm>
            <a:off x="-3362" y="2699849"/>
            <a:ext cx="3188305" cy="818055"/>
            <a:chOff x="-3433313" y="2753382"/>
            <a:chExt cx="3252698" cy="834577"/>
          </a:xfrm>
        </p:grpSpPr>
        <p:sp>
          <p:nvSpPr>
            <p:cNvPr id="59" name="Rectangle 58">
              <a:extLst>
                <a:ext uri="{FF2B5EF4-FFF2-40B4-BE49-F238E27FC236}">
                  <a16:creationId xmlns:a16="http://schemas.microsoft.com/office/drawing/2014/main" id="{64BC1CF1-8D9A-4753-8D4F-ECA497F21C5F}"/>
                </a:ext>
              </a:extLst>
            </p:cNvPr>
            <p:cNvSpPr/>
            <p:nvPr/>
          </p:nvSpPr>
          <p:spPr bwMode="auto">
            <a:xfrm>
              <a:off x="-3433313" y="2753382"/>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pPr>
              <a:r>
                <a:rPr lang="en-US" sz="1961" kern="0">
                  <a:solidFill>
                    <a:srgbClr val="0078D7"/>
                  </a:solidFill>
                  <a:latin typeface="Segoe UI Semilight"/>
                  <a:cs typeface="Segoe UI" pitchFamily="34" charset="0"/>
                </a:rPr>
                <a:t>Profile Container </a:t>
              </a:r>
            </a:p>
          </p:txBody>
        </p:sp>
        <p:sp>
          <p:nvSpPr>
            <p:cNvPr id="60" name="Rectangle: Top Corners Rounded 59">
              <a:extLst>
                <a:ext uri="{FF2B5EF4-FFF2-40B4-BE49-F238E27FC236}">
                  <a16:creationId xmlns:a16="http://schemas.microsoft.com/office/drawing/2014/main" id="{98957CF0-82BD-4BA7-9768-AF295CF26770}"/>
                </a:ext>
              </a:extLst>
            </p:cNvPr>
            <p:cNvSpPr/>
            <p:nvPr/>
          </p:nvSpPr>
          <p:spPr bwMode="auto">
            <a:xfrm rot="5400000">
              <a:off x="-3395779" y="2846472"/>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63" name="globe_6" title="Icon of a monitor in front of a sphere made of lines">
              <a:extLst>
                <a:ext uri="{FF2B5EF4-FFF2-40B4-BE49-F238E27FC236}">
                  <a16:creationId xmlns:a16="http://schemas.microsoft.com/office/drawing/2014/main" id="{9C168D84-DB2B-4AAA-AFBE-5861D15D23E2}"/>
                </a:ext>
              </a:extLst>
            </p:cNvPr>
            <p:cNvSpPr>
              <a:spLocks noChangeAspect="1" noEditPoints="1"/>
            </p:cNvSpPr>
            <p:nvPr/>
          </p:nvSpPr>
          <p:spPr bwMode="auto">
            <a:xfrm>
              <a:off x="-3272724" y="3008095"/>
              <a:ext cx="280226" cy="30019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60892" y="5007504"/>
            <a:ext cx="1001538" cy="421023"/>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049613" y="3366817"/>
            <a:ext cx="556392" cy="255442"/>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144" name="Rectangle 143">
            <a:extLst>
              <a:ext uri="{FF2B5EF4-FFF2-40B4-BE49-F238E27FC236}">
                <a16:creationId xmlns:a16="http://schemas.microsoft.com/office/drawing/2014/main" id="{31CB5A8A-B0DF-456C-ABAE-6E6B109F4D8F}"/>
              </a:ext>
            </a:extLst>
          </p:cNvPr>
          <p:cNvSpPr>
            <a:spLocks noChangeAspect="1"/>
          </p:cNvSpPr>
          <p:nvPr/>
        </p:nvSpPr>
        <p:spPr>
          <a:xfrm>
            <a:off x="5796078" y="1075495"/>
            <a:ext cx="1032862" cy="3803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Tree>
    <p:extLst>
      <p:ext uri="{BB962C8B-B14F-4D97-AF65-F5344CB8AC3E}">
        <p14:creationId xmlns:p14="http://schemas.microsoft.com/office/powerpoint/2010/main" val="271827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9">
                                            <p:txEl>
                                              <p:pRg st="0" end="0"/>
                                            </p:txEl>
                                          </p:spTgt>
                                        </p:tgtEl>
                                        <p:attrNameLst>
                                          <p:attrName>style.visibility</p:attrName>
                                        </p:attrNameLst>
                                      </p:cBhvr>
                                      <p:to>
                                        <p:strVal val="visible"/>
                                      </p:to>
                                    </p:set>
                                    <p:animEffect transition="in" filter="fade">
                                      <p:cBhvr>
                                        <p:cTn id="16" dur="500"/>
                                        <p:tgtEl>
                                          <p:spTgt spid="7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4"/>
                                        </p:tgtEl>
                                        <p:attrNameLst>
                                          <p:attrName>style.visibility</p:attrName>
                                        </p:attrNameLst>
                                      </p:cBhvr>
                                      <p:to>
                                        <p:strVal val="visible"/>
                                      </p:to>
                                    </p:set>
                                    <p:animEffect transition="in" filter="dissolve">
                                      <p:cBhvr>
                                        <p:cTn id="21" dur="500"/>
                                        <p:tgtEl>
                                          <p:spTgt spid="144"/>
                                        </p:tgtEl>
                                      </p:cBhvr>
                                    </p:animEffect>
                                  </p:childTnLst>
                                </p:cTn>
                              </p:par>
                              <p:par>
                                <p:cTn id="22" presetID="9" presetClass="entr" presetSubtype="0" fill="hold"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dissolve">
                                      <p:cBhvr>
                                        <p:cTn id="24" dur="500"/>
                                        <p:tgtEl>
                                          <p:spTgt spid="14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500"/>
                                        <p:tgtEl>
                                          <p:spTgt spid="143"/>
                                        </p:tgtEl>
                                      </p:cBhvr>
                                    </p:animEffect>
                                  </p:childTnLst>
                                </p:cTn>
                              </p:par>
                            </p:childTnLst>
                          </p:cTn>
                        </p:par>
                        <p:par>
                          <p:cTn id="29" fill="hold">
                            <p:stCondLst>
                              <p:cond delay="1000"/>
                            </p:stCondLst>
                            <p:childTnLst>
                              <p:par>
                                <p:cTn id="30" presetID="9" presetClass="exit" presetSubtype="0" fill="hold" grpId="1" nodeType="afterEffect">
                                  <p:stCondLst>
                                    <p:cond delay="0"/>
                                  </p:stCondLst>
                                  <p:childTnLst>
                                    <p:animEffect transition="out" filter="dissolve">
                                      <p:cBhvr>
                                        <p:cTn id="31" dur="500"/>
                                        <p:tgtEl>
                                          <p:spTgt spid="144"/>
                                        </p:tgtEl>
                                      </p:cBhvr>
                                    </p:animEffect>
                                    <p:set>
                                      <p:cBhvr>
                                        <p:cTn id="32" dur="1" fill="hold">
                                          <p:stCondLst>
                                            <p:cond delay="499"/>
                                          </p:stCondLst>
                                        </p:cTn>
                                        <p:tgtEl>
                                          <p:spTgt spid="14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
                                            <p:txEl>
                                              <p:pRg st="1" end="1"/>
                                            </p:txEl>
                                          </p:spTgt>
                                        </p:tgtEl>
                                        <p:attrNameLst>
                                          <p:attrName>style.visibility</p:attrName>
                                        </p:attrNameLst>
                                      </p:cBhvr>
                                      <p:to>
                                        <p:strVal val="visible"/>
                                      </p:to>
                                    </p:set>
                                    <p:animEffect transition="in" filter="fade">
                                      <p:cBhvr>
                                        <p:cTn id="37" dur="500"/>
                                        <p:tgtEl>
                                          <p:spTgt spid="7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
                                            <p:txEl>
                                              <p:pRg st="2" end="2"/>
                                            </p:txEl>
                                          </p:spTgt>
                                        </p:tgtEl>
                                        <p:attrNameLst>
                                          <p:attrName>style.visibility</p:attrName>
                                        </p:attrNameLst>
                                      </p:cBhvr>
                                      <p:to>
                                        <p:strVal val="visible"/>
                                      </p:to>
                                    </p:set>
                                    <p:animEffect transition="in" filter="fade">
                                      <p:cBhvr>
                                        <p:cTn id="42" dur="500"/>
                                        <p:tgtEl>
                                          <p:spTgt spid="7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
                                            <p:txEl>
                                              <p:pRg st="3" end="3"/>
                                            </p:txEl>
                                          </p:spTgt>
                                        </p:tgtEl>
                                        <p:attrNameLst>
                                          <p:attrName>style.visibility</p:attrName>
                                        </p:attrNameLst>
                                      </p:cBhvr>
                                      <p:to>
                                        <p:strVal val="visible"/>
                                      </p:to>
                                    </p:set>
                                    <p:animEffect transition="in" filter="fade">
                                      <p:cBhvr>
                                        <p:cTn id="47"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43" grpId="0" animBg="1"/>
      <p:bldP spid="144" grpId="0" animBg="1"/>
      <p:bldP spid="14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2001" y="974"/>
            <a:ext cx="2774414" cy="68560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66" y="974"/>
            <a:ext cx="2776033"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362" y="1743776"/>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362" y="2699849"/>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362" y="3655921"/>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362" y="4611993"/>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362" y="5568065"/>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3429" y="2791094"/>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3429" y="3751243"/>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3429" y="5671542"/>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3429" y="4711393"/>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7522" y="1847254"/>
            <a:ext cx="509329"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9658" y="3924849"/>
            <a:ext cx="263462" cy="26388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4049" y="2949517"/>
            <a:ext cx="274678" cy="2942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4793" y="5851767"/>
            <a:ext cx="313189" cy="25064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3614" y="4898962"/>
            <a:ext cx="235545" cy="235959"/>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5731" y="2002468"/>
            <a:ext cx="231313" cy="30067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0068" y="471884"/>
            <a:ext cx="2394794"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312">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0816" y="972"/>
            <a:ext cx="4310320" cy="6856054"/>
          </a:xfrm>
          <a:prstGeom prst="rect">
            <a:avLst/>
          </a:prstGeom>
          <a:solidFill>
            <a:schemeClr val="bg1">
              <a:lumMod val="95000"/>
            </a:schemeClr>
          </a:solidFill>
        </p:spPr>
        <p:txBody>
          <a:bodyPr wrap="square" lIns="179259" tIns="179259" rIns="268889" bIns="179259"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Places Office 365 cache data in network-based container. </a:t>
            </a:r>
          </a:p>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Enables roaming of Outlook OST, OneDrive cache, Windows Search, and more…</a:t>
            </a:r>
          </a:p>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Office apps have native performance and behavior.</a:t>
            </a:r>
          </a:p>
          <a:p>
            <a:pPr marL="0" indent="0" defTabSz="914192">
              <a:lnSpc>
                <a:spcPct val="100000"/>
              </a:lnSpc>
              <a:spcBef>
                <a:spcPts val="2353"/>
              </a:spcBef>
              <a:buSzPct val="100000"/>
              <a:buNone/>
            </a:pPr>
            <a:r>
              <a:rPr lang="en-US" sz="1961">
                <a:solidFill>
                  <a:srgbClr val="353535"/>
                </a:solidFill>
                <a:latin typeface="Segoe UI Semilight"/>
                <a:cs typeface="Segoe UI Semilight" panose="020B0402040204020203" pitchFamily="34" charset="0"/>
              </a:rPr>
              <a:t>Works alongside other profile management platforms.</a:t>
            </a:r>
          </a:p>
        </p:txBody>
      </p:sp>
      <p:grpSp>
        <p:nvGrpSpPr>
          <p:cNvPr id="4" name="Group 3">
            <a:extLst>
              <a:ext uri="{FF2B5EF4-FFF2-40B4-BE49-F238E27FC236}">
                <a16:creationId xmlns:a16="http://schemas.microsoft.com/office/drawing/2014/main" id="{CBCEC2DF-318C-4C40-8AD2-9B987F14E898}"/>
              </a:ext>
            </a:extLst>
          </p:cNvPr>
          <p:cNvGrpSpPr/>
          <p:nvPr/>
        </p:nvGrpSpPr>
        <p:grpSpPr>
          <a:xfrm>
            <a:off x="3677915" y="768601"/>
            <a:ext cx="3824775" cy="5320802"/>
            <a:chOff x="3751314" y="783129"/>
            <a:chExt cx="3902024" cy="5428265"/>
          </a:xfrm>
        </p:grpSpPr>
        <p:grpSp>
          <p:nvGrpSpPr>
            <p:cNvPr id="7" name="Group 6">
              <a:extLst>
                <a:ext uri="{FF2B5EF4-FFF2-40B4-BE49-F238E27FC236}">
                  <a16:creationId xmlns:a16="http://schemas.microsoft.com/office/drawing/2014/main" id="{2593CEFB-F3ED-49B8-AEE6-A4C3CA98B5DD}"/>
                </a:ext>
              </a:extLst>
            </p:cNvPr>
            <p:cNvGrpSpPr/>
            <p:nvPr/>
          </p:nvGrpSpPr>
          <p:grpSpPr>
            <a:xfrm>
              <a:off x="3751314" y="783129"/>
              <a:ext cx="3902024" cy="542826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14192"/>
                <a:r>
                  <a:rPr lang="en-US" sz="1765">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35967" y="5107647"/>
              <a:ext cx="1021766" cy="429526"/>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150714" y="3433822"/>
              <a:ext cx="567629" cy="260601"/>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grpSp>
        <p:nvGrpSpPr>
          <p:cNvPr id="3" name="Group 2">
            <a:extLst>
              <a:ext uri="{FF2B5EF4-FFF2-40B4-BE49-F238E27FC236}">
                <a16:creationId xmlns:a16="http://schemas.microsoft.com/office/drawing/2014/main" id="{D08D534D-9FE6-4781-BFC5-34A96BC818BE}"/>
              </a:ext>
            </a:extLst>
          </p:cNvPr>
          <p:cNvGrpSpPr/>
          <p:nvPr/>
        </p:nvGrpSpPr>
        <p:grpSpPr>
          <a:xfrm>
            <a:off x="-3362" y="3655921"/>
            <a:ext cx="3188305" cy="818055"/>
            <a:chOff x="-878956" y="3728765"/>
            <a:chExt cx="3252698" cy="834577"/>
          </a:xfrm>
        </p:grpSpPr>
        <p:sp>
          <p:nvSpPr>
            <p:cNvPr id="58" name="Rectangle 57">
              <a:extLst>
                <a:ext uri="{FF2B5EF4-FFF2-40B4-BE49-F238E27FC236}">
                  <a16:creationId xmlns:a16="http://schemas.microsoft.com/office/drawing/2014/main" id="{18A703CC-0E6B-46A8-8F96-5378BFCE679A}"/>
                </a:ext>
              </a:extLst>
            </p:cNvPr>
            <p:cNvSpPr/>
            <p:nvPr/>
          </p:nvSpPr>
          <p:spPr bwMode="auto">
            <a:xfrm>
              <a:off x="-878956" y="3728765"/>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0078D7"/>
                  </a:solidFill>
                  <a:latin typeface="Segoe UI Semilight"/>
                  <a:cs typeface="Segoe UI" pitchFamily="34" charset="0"/>
                </a:rPr>
                <a:t>Office 365 Container </a:t>
              </a:r>
            </a:p>
          </p:txBody>
        </p:sp>
        <p:sp>
          <p:nvSpPr>
            <p:cNvPr id="61" name="Rectangle: Top Corners Rounded 60">
              <a:extLst>
                <a:ext uri="{FF2B5EF4-FFF2-40B4-BE49-F238E27FC236}">
                  <a16:creationId xmlns:a16="http://schemas.microsoft.com/office/drawing/2014/main" id="{F26184C0-2049-4CD9-839A-F7EEE0C27906}"/>
                </a:ext>
              </a:extLst>
            </p:cNvPr>
            <p:cNvSpPr/>
            <p:nvPr/>
          </p:nvSpPr>
          <p:spPr bwMode="auto">
            <a:xfrm rot="5400000">
              <a:off x="-841422" y="3826014"/>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62" name="IoT" title="Icon of five circles that all connect to a center circle">
              <a:extLst>
                <a:ext uri="{FF2B5EF4-FFF2-40B4-BE49-F238E27FC236}">
                  <a16:creationId xmlns:a16="http://schemas.microsoft.com/office/drawing/2014/main" id="{F1367598-E20F-42AF-918F-44B7D4B4169C}"/>
                </a:ext>
              </a:extLst>
            </p:cNvPr>
            <p:cNvSpPr>
              <a:spLocks noChangeAspect="1" noEditPoints="1"/>
            </p:cNvSpPr>
            <p:nvPr/>
          </p:nvSpPr>
          <p:spPr bwMode="auto">
            <a:xfrm>
              <a:off x="-712645" y="4003126"/>
              <a:ext cx="268783" cy="2692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gradFill>
                  <a:gsLst>
                    <a:gs pos="0">
                      <a:srgbClr val="505050"/>
                    </a:gs>
                    <a:gs pos="100000">
                      <a:srgbClr val="505050"/>
                    </a:gs>
                  </a:gsLst>
                </a:gradFill>
                <a:latin typeface="Segoe UI Semilight"/>
              </a:endParaRPr>
            </a:p>
          </p:txBody>
        </p:sp>
      </p:grpSp>
      <p:grpSp>
        <p:nvGrpSpPr>
          <p:cNvPr id="64" name="Group 63">
            <a:extLst>
              <a:ext uri="{FF2B5EF4-FFF2-40B4-BE49-F238E27FC236}">
                <a16:creationId xmlns:a16="http://schemas.microsoft.com/office/drawing/2014/main" id="{4257DEE2-B51B-47DE-B9EC-797B697ADB98}"/>
              </a:ext>
            </a:extLst>
          </p:cNvPr>
          <p:cNvGrpSpPr>
            <a:grpSpLocks noChangeAspect="1"/>
          </p:cNvGrpSpPr>
          <p:nvPr/>
        </p:nvGrpSpPr>
        <p:grpSpPr>
          <a:xfrm>
            <a:off x="6421673" y="4926783"/>
            <a:ext cx="1006637" cy="550723"/>
            <a:chOff x="5598581" y="2014215"/>
            <a:chExt cx="2437050" cy="1051924"/>
          </a:xfrm>
        </p:grpSpPr>
        <p:pic>
          <p:nvPicPr>
            <p:cNvPr id="65" name="Picture 64">
              <a:extLst>
                <a:ext uri="{FF2B5EF4-FFF2-40B4-BE49-F238E27FC236}">
                  <a16:creationId xmlns:a16="http://schemas.microsoft.com/office/drawing/2014/main" id="{F7D78324-BEA2-46C8-BB05-00571531C12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66" name="Rectangle 65">
              <a:extLst>
                <a:ext uri="{FF2B5EF4-FFF2-40B4-BE49-F238E27FC236}">
                  <a16:creationId xmlns:a16="http://schemas.microsoft.com/office/drawing/2014/main" id="{FF939553-FE80-4373-971A-04E84034C12C}"/>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nvGrpSpPr>
            <p:cNvPr id="67" name="Group 66">
              <a:extLst>
                <a:ext uri="{FF2B5EF4-FFF2-40B4-BE49-F238E27FC236}">
                  <a16:creationId xmlns:a16="http://schemas.microsoft.com/office/drawing/2014/main" id="{0394B76D-47CF-4C87-98A9-009A68EBB09A}"/>
                </a:ext>
              </a:extLst>
            </p:cNvPr>
            <p:cNvGrpSpPr/>
            <p:nvPr/>
          </p:nvGrpSpPr>
          <p:grpSpPr>
            <a:xfrm>
              <a:off x="6212620" y="2301041"/>
              <a:ext cx="1704922" cy="608920"/>
              <a:chOff x="6991637" y="2912976"/>
              <a:chExt cx="1245229" cy="464519"/>
            </a:xfrm>
          </p:grpSpPr>
          <p:pic>
            <p:nvPicPr>
              <p:cNvPr id="68" name="Picture 6" descr="Database icon">
                <a:extLst>
                  <a:ext uri="{FF2B5EF4-FFF2-40B4-BE49-F238E27FC236}">
                    <a16:creationId xmlns:a16="http://schemas.microsoft.com/office/drawing/2014/main" id="{C55866E1-EF6B-4242-A97D-08F78E2B76DD}"/>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1637" y="3084098"/>
                <a:ext cx="279245" cy="184872"/>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39A505FB-5F09-444F-A2E6-8D02CDD476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78446" y="3162388"/>
                <a:ext cx="352884" cy="215107"/>
              </a:xfrm>
              <a:prstGeom prst="rect">
                <a:avLst/>
              </a:prstGeom>
            </p:spPr>
          </p:pic>
          <p:pic>
            <p:nvPicPr>
              <p:cNvPr id="70" name="Picture 69">
                <a:extLst>
                  <a:ext uri="{FF2B5EF4-FFF2-40B4-BE49-F238E27FC236}">
                    <a16:creationId xmlns:a16="http://schemas.microsoft.com/office/drawing/2014/main" id="{E7E106E1-AFCA-458B-A22C-492D46E9D3C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332320" y="2912976"/>
                <a:ext cx="499644" cy="246672"/>
              </a:xfrm>
              <a:prstGeom prst="rect">
                <a:avLst/>
              </a:prstGeom>
            </p:spPr>
          </p:pic>
          <p:pic>
            <p:nvPicPr>
              <p:cNvPr id="71" name="Picture 70">
                <a:extLst>
                  <a:ext uri="{FF2B5EF4-FFF2-40B4-BE49-F238E27FC236}">
                    <a16:creationId xmlns:a16="http://schemas.microsoft.com/office/drawing/2014/main" id="{9413E1F5-7081-4A7E-B400-0C3FF3B3849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785354" y="3108142"/>
                <a:ext cx="451512" cy="136161"/>
              </a:xfrm>
              <a:prstGeom prst="rect">
                <a:avLst/>
              </a:prstGeom>
            </p:spPr>
          </p:pic>
        </p:grpSp>
      </p:grpSp>
      <p:sp>
        <p:nvSpPr>
          <p:cNvPr id="72" name="Left-Right Arrow 48">
            <a:extLst>
              <a:ext uri="{FF2B5EF4-FFF2-40B4-BE49-F238E27FC236}">
                <a16:creationId xmlns:a16="http://schemas.microsoft.com/office/drawing/2014/main" id="{2BBFA223-6963-49F6-B561-9956BFC95B19}"/>
              </a:ext>
            </a:extLst>
          </p:cNvPr>
          <p:cNvSpPr>
            <a:spLocks noChangeAspect="1"/>
          </p:cNvSpPr>
          <p:nvPr/>
        </p:nvSpPr>
        <p:spPr>
          <a:xfrm rot="5400000">
            <a:off x="5596616" y="3381688"/>
            <a:ext cx="556392" cy="255442"/>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73" name="Rectangle 72">
            <a:extLst>
              <a:ext uri="{FF2B5EF4-FFF2-40B4-BE49-F238E27FC236}">
                <a16:creationId xmlns:a16="http://schemas.microsoft.com/office/drawing/2014/main" id="{C45E689A-AD1A-41DA-89FA-363F79C16F82}"/>
              </a:ext>
            </a:extLst>
          </p:cNvPr>
          <p:cNvSpPr>
            <a:spLocks noChangeAspect="1"/>
          </p:cNvSpPr>
          <p:nvPr/>
        </p:nvSpPr>
        <p:spPr>
          <a:xfrm>
            <a:off x="5803770" y="1711678"/>
            <a:ext cx="1013003" cy="361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Tree>
    <p:extLst>
      <p:ext uri="{BB962C8B-B14F-4D97-AF65-F5344CB8AC3E}">
        <p14:creationId xmlns:p14="http://schemas.microsoft.com/office/powerpoint/2010/main" val="102376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par>
                                <p:cTn id="18" presetID="9" presetClass="entr" presetSubtype="0"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dissolve">
                                      <p:cBhvr>
                                        <p:cTn id="20" dur="500"/>
                                        <p:tgtEl>
                                          <p:spTgt spid="6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9" presetClass="exit" presetSubtype="0" fill="hold" grpId="1" nodeType="afterEffect">
                                  <p:stCondLst>
                                    <p:cond delay="0"/>
                                  </p:stCondLst>
                                  <p:childTnLst>
                                    <p:animEffect transition="out" filter="dissolve">
                                      <p:cBhvr>
                                        <p:cTn id="27" dur="500"/>
                                        <p:tgtEl>
                                          <p:spTgt spid="73"/>
                                        </p:tgtEl>
                                      </p:cBhvr>
                                    </p:animEffect>
                                    <p:set>
                                      <p:cBhvr>
                                        <p:cTn id="28" dur="1" fill="hold">
                                          <p:stCondLst>
                                            <p:cond delay="499"/>
                                          </p:stCondLst>
                                        </p:cTn>
                                        <p:tgtEl>
                                          <p:spTgt spid="7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9">
                                            <p:txEl>
                                              <p:pRg st="1" end="1"/>
                                            </p:txEl>
                                          </p:spTgt>
                                        </p:tgtEl>
                                        <p:attrNameLst>
                                          <p:attrName>style.visibility</p:attrName>
                                        </p:attrNameLst>
                                      </p:cBhvr>
                                      <p:to>
                                        <p:strVal val="visible"/>
                                      </p:to>
                                    </p:set>
                                    <p:animEffect transition="in" filter="fade">
                                      <p:cBhvr>
                                        <p:cTn id="33" dur="500"/>
                                        <p:tgtEl>
                                          <p:spTgt spid="7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9">
                                            <p:txEl>
                                              <p:pRg st="2" end="2"/>
                                            </p:txEl>
                                          </p:spTgt>
                                        </p:tgtEl>
                                        <p:attrNameLst>
                                          <p:attrName>style.visibility</p:attrName>
                                        </p:attrNameLst>
                                      </p:cBhvr>
                                      <p:to>
                                        <p:strVal val="visible"/>
                                      </p:to>
                                    </p:set>
                                    <p:animEffect transition="in" filter="fade">
                                      <p:cBhvr>
                                        <p:cTn id="38" dur="500"/>
                                        <p:tgtEl>
                                          <p:spTgt spid="79">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xEl>
                                              <p:pRg st="3" end="3"/>
                                            </p:txEl>
                                          </p:spTgt>
                                        </p:tgtEl>
                                        <p:attrNameLst>
                                          <p:attrName>style.visibility</p:attrName>
                                        </p:attrNameLst>
                                      </p:cBhvr>
                                      <p:to>
                                        <p:strVal val="visible"/>
                                      </p:to>
                                    </p:set>
                                    <p:animEffect transition="in" filter="fade">
                                      <p:cBhvr>
                                        <p:cTn id="43"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2001" y="974"/>
            <a:ext cx="2774414" cy="68560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66" y="974"/>
            <a:ext cx="2776033"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362" y="1743776"/>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362" y="2699849"/>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362" y="3655921"/>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362" y="4611993"/>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362" y="5568065"/>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3429" y="2791094"/>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3429" y="3751243"/>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3429" y="5671542"/>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3429" y="4711393"/>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7522" y="1847254"/>
            <a:ext cx="509329"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9658" y="3924849"/>
            <a:ext cx="263462" cy="26388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4049" y="2949517"/>
            <a:ext cx="274678" cy="2942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4793" y="5851767"/>
            <a:ext cx="313189" cy="25064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3614" y="4898962"/>
            <a:ext cx="235545" cy="235959"/>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5731" y="2002468"/>
            <a:ext cx="231313" cy="30067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0068" y="471884"/>
            <a:ext cx="2394794"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312">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0816" y="972"/>
            <a:ext cx="4310320" cy="6856054"/>
          </a:xfrm>
          <a:prstGeom prst="rect">
            <a:avLst/>
          </a:prstGeom>
          <a:solidFill>
            <a:schemeClr val="bg1">
              <a:lumMod val="95000"/>
            </a:schemeClr>
          </a:solidFill>
        </p:spPr>
        <p:txBody>
          <a:bodyPr wrap="square" lIns="179259" tIns="179259" rIns="268889" bIns="179259"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00000"/>
              </a:lnSpc>
              <a:spcBef>
                <a:spcPts val="1765"/>
              </a:spcBef>
              <a:buSzPct val="100000"/>
              <a:buNone/>
            </a:pPr>
            <a:r>
              <a:rPr lang="en-US" sz="1961">
                <a:solidFill>
                  <a:srgbClr val="353535"/>
                </a:solidFill>
                <a:latin typeface="Segoe UI Semilight"/>
                <a:cs typeface="Segoe UI Semilight" panose="020B0402040204020203" pitchFamily="34" charset="0"/>
              </a:rPr>
              <a:t>Application Management without sequencing, snapshotting, packaging, or virtualization.</a:t>
            </a:r>
          </a:p>
          <a:p>
            <a:pPr marL="0" indent="0" defTabSz="914192">
              <a:lnSpc>
                <a:spcPct val="100000"/>
              </a:lnSpc>
              <a:spcBef>
                <a:spcPts val="1765"/>
              </a:spcBef>
              <a:buSzPct val="100000"/>
              <a:buNone/>
            </a:pPr>
            <a:r>
              <a:rPr lang="en-US" sz="1961">
                <a:solidFill>
                  <a:srgbClr val="353535"/>
                </a:solidFill>
                <a:latin typeface="Segoe UI Semilight"/>
                <a:cs typeface="Segoe UI Semilight" panose="020B0402040204020203" pitchFamily="34" charset="0"/>
              </a:rPr>
              <a:t>All apps installed in base image. </a:t>
            </a:r>
          </a:p>
          <a:p>
            <a:pPr marL="311185" indent="-224054" defTabSz="914192">
              <a:lnSpc>
                <a:spcPct val="100000"/>
              </a:lnSpc>
              <a:spcBef>
                <a:spcPts val="588"/>
              </a:spcBef>
              <a:spcAft>
                <a:spcPts val="1175"/>
              </a:spcAft>
              <a:buSzPct val="100000"/>
              <a:buFont typeface="Arial" panose="020B0604020202020204" pitchFamily="34" charset="0"/>
              <a:buChar char="•"/>
            </a:pPr>
            <a:r>
              <a:rPr lang="en-US" sz="1961">
                <a:solidFill>
                  <a:srgbClr val="353535"/>
                </a:solidFill>
                <a:latin typeface="Segoe UI Semilight"/>
                <a:cs typeface="Segoe UI Semilight" panose="020B0402040204020203" pitchFamily="34" charset="0"/>
              </a:rPr>
              <a:t>Only apps a user is entitled to are revealed.</a:t>
            </a:r>
          </a:p>
          <a:p>
            <a:pPr marL="311185" indent="-224054" defTabSz="914192">
              <a:lnSpc>
                <a:spcPct val="100000"/>
              </a:lnSpc>
              <a:spcBef>
                <a:spcPts val="588"/>
              </a:spcBef>
              <a:spcAft>
                <a:spcPts val="1175"/>
              </a:spcAft>
              <a:buSzPct val="100000"/>
              <a:buFont typeface="Arial" panose="020B0604020202020204" pitchFamily="34" charset="0"/>
              <a:buChar char="•"/>
            </a:pPr>
            <a:r>
              <a:rPr lang="en-US" sz="1961">
                <a:solidFill>
                  <a:srgbClr val="353535"/>
                </a:solidFill>
                <a:latin typeface="Segoe UI Semilight"/>
                <a:cs typeface="Segoe UI Semilight" panose="020B0402040204020203" pitchFamily="34" charset="0"/>
              </a:rPr>
              <a:t>App entitlements can be changed in real time.</a:t>
            </a:r>
          </a:p>
          <a:p>
            <a:pPr marL="311185" indent="-224054" defTabSz="914192">
              <a:lnSpc>
                <a:spcPct val="100000"/>
              </a:lnSpc>
              <a:spcBef>
                <a:spcPts val="588"/>
              </a:spcBef>
              <a:spcAft>
                <a:spcPts val="1175"/>
              </a:spcAft>
              <a:buSzPct val="100000"/>
              <a:buFont typeface="Arial" panose="020B0604020202020204" pitchFamily="34" charset="0"/>
              <a:buChar char="•"/>
            </a:pPr>
            <a:r>
              <a:rPr lang="en-US" sz="1961">
                <a:solidFill>
                  <a:srgbClr val="353535"/>
                </a:solidFill>
                <a:latin typeface="Segoe UI Semilight"/>
                <a:cs typeface="Segoe UI Semilight" panose="020B0402040204020203" pitchFamily="34" charset="0"/>
              </a:rPr>
              <a:t>Works with fonts, plugins, and more…</a:t>
            </a:r>
          </a:p>
          <a:p>
            <a:pPr marL="311185" indent="-224054" defTabSz="914192">
              <a:lnSpc>
                <a:spcPct val="100000"/>
              </a:lnSpc>
              <a:spcBef>
                <a:spcPts val="588"/>
              </a:spcBef>
              <a:spcAft>
                <a:spcPts val="1175"/>
              </a:spcAft>
              <a:buSzPct val="100000"/>
              <a:buFont typeface="Arial" panose="020B0604020202020204" pitchFamily="34" charset="0"/>
              <a:buChar char="•"/>
            </a:pPr>
            <a:r>
              <a:rPr lang="en-US" sz="1961">
                <a:solidFill>
                  <a:srgbClr val="353535"/>
                </a:solidFill>
                <a:latin typeface="Segoe UI Semilight"/>
                <a:cs typeface="Segoe UI Semilight" panose="020B0402040204020203" pitchFamily="34" charset="0"/>
              </a:rPr>
              <a:t>Excellent app compatibility</a:t>
            </a:r>
          </a:p>
          <a:p>
            <a:pPr marL="0" indent="0" defTabSz="914192">
              <a:lnSpc>
                <a:spcPct val="100000"/>
              </a:lnSpc>
              <a:spcBef>
                <a:spcPts val="1765"/>
              </a:spcBef>
              <a:buSzPct val="100000"/>
              <a:buNone/>
            </a:pPr>
            <a:r>
              <a:rPr lang="en-US" sz="1961">
                <a:solidFill>
                  <a:srgbClr val="353535"/>
                </a:solidFill>
                <a:latin typeface="Segoe UI Semilight"/>
                <a:cs typeface="Segoe UI Semilight" panose="020B0402040204020203" pitchFamily="34" charset="0"/>
              </a:rPr>
              <a:t>Massively reduce the number of gold images that must be maintained</a:t>
            </a:r>
          </a:p>
        </p:txBody>
      </p:sp>
      <p:grpSp>
        <p:nvGrpSpPr>
          <p:cNvPr id="2" name="Group 1">
            <a:extLst>
              <a:ext uri="{FF2B5EF4-FFF2-40B4-BE49-F238E27FC236}">
                <a16:creationId xmlns:a16="http://schemas.microsoft.com/office/drawing/2014/main" id="{5BAFA596-464E-4B9D-8080-61AF6EE50678}"/>
              </a:ext>
            </a:extLst>
          </p:cNvPr>
          <p:cNvGrpSpPr/>
          <p:nvPr/>
        </p:nvGrpSpPr>
        <p:grpSpPr>
          <a:xfrm>
            <a:off x="-3362" y="4611993"/>
            <a:ext cx="3188305" cy="818055"/>
            <a:chOff x="-3344413" y="4704146"/>
            <a:chExt cx="3252698" cy="834577"/>
          </a:xfrm>
        </p:grpSpPr>
        <p:sp>
          <p:nvSpPr>
            <p:cNvPr id="74" name="Rectangle 73">
              <a:extLst>
                <a:ext uri="{FF2B5EF4-FFF2-40B4-BE49-F238E27FC236}">
                  <a16:creationId xmlns:a16="http://schemas.microsoft.com/office/drawing/2014/main" id="{223C4538-651E-4FFB-8CE5-9F6FA5D1462E}"/>
                </a:ext>
              </a:extLst>
            </p:cNvPr>
            <p:cNvSpPr/>
            <p:nvPr/>
          </p:nvSpPr>
          <p:spPr bwMode="auto">
            <a:xfrm>
              <a:off x="-3344413" y="4704146"/>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0078D7"/>
                  </a:solidFill>
                  <a:latin typeface="Segoe UI Semilight"/>
                  <a:cs typeface="Segoe UI" pitchFamily="34" charset="0"/>
                </a:rPr>
                <a:t>App Masking </a:t>
              </a:r>
            </a:p>
          </p:txBody>
        </p:sp>
        <p:sp>
          <p:nvSpPr>
            <p:cNvPr id="75" name="Rectangle: Top Corners Rounded 74">
              <a:extLst>
                <a:ext uri="{FF2B5EF4-FFF2-40B4-BE49-F238E27FC236}">
                  <a16:creationId xmlns:a16="http://schemas.microsoft.com/office/drawing/2014/main" id="{B32273E3-1B66-4DD9-80FA-610BE0C0A643}"/>
                </a:ext>
              </a:extLst>
            </p:cNvPr>
            <p:cNvSpPr/>
            <p:nvPr/>
          </p:nvSpPr>
          <p:spPr bwMode="auto">
            <a:xfrm rot="5400000">
              <a:off x="-3306879" y="4805556"/>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grpSp>
          <p:nvGrpSpPr>
            <p:cNvPr id="77" name="Group 76">
              <a:extLst>
                <a:ext uri="{FF2B5EF4-FFF2-40B4-BE49-F238E27FC236}">
                  <a16:creationId xmlns:a16="http://schemas.microsoft.com/office/drawing/2014/main" id="{2CDA1C85-0D94-472D-85DD-6C7AECD0506B}"/>
                </a:ext>
              </a:extLst>
            </p:cNvPr>
            <p:cNvGrpSpPr/>
            <p:nvPr/>
          </p:nvGrpSpPr>
          <p:grpSpPr>
            <a:xfrm>
              <a:off x="-3163862" y="4996913"/>
              <a:ext cx="240302" cy="240724"/>
              <a:chOff x="4565921" y="3369898"/>
              <a:chExt cx="242888" cy="243314"/>
            </a:xfrm>
          </p:grpSpPr>
          <p:sp>
            <p:nvSpPr>
              <p:cNvPr id="78" name="Freeform: Shape 77">
                <a:extLst>
                  <a:ext uri="{FF2B5EF4-FFF2-40B4-BE49-F238E27FC236}">
                    <a16:creationId xmlns:a16="http://schemas.microsoft.com/office/drawing/2014/main" id="{05E5D08A-9358-4160-B6E0-6CC203C791B7}"/>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80" name="Freeform: Shape 79">
                <a:extLst>
                  <a:ext uri="{FF2B5EF4-FFF2-40B4-BE49-F238E27FC236}">
                    <a16:creationId xmlns:a16="http://schemas.microsoft.com/office/drawing/2014/main" id="{7EC90437-69D2-4505-8106-2C63E7147CA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81" name="Freeform: Shape 80">
                <a:extLst>
                  <a:ext uri="{FF2B5EF4-FFF2-40B4-BE49-F238E27FC236}">
                    <a16:creationId xmlns:a16="http://schemas.microsoft.com/office/drawing/2014/main" id="{CBDA6E73-31FB-43EB-9166-A9FE892FA207}"/>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82" name="Freeform: Shape 81">
                <a:extLst>
                  <a:ext uri="{FF2B5EF4-FFF2-40B4-BE49-F238E27FC236}">
                    <a16:creationId xmlns:a16="http://schemas.microsoft.com/office/drawing/2014/main" id="{D6C51467-B654-4C3E-A4CE-4AD2768B142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grpSp>
      </p:grpSp>
      <p:grpSp>
        <p:nvGrpSpPr>
          <p:cNvPr id="83" name="Group 82">
            <a:extLst>
              <a:ext uri="{FF2B5EF4-FFF2-40B4-BE49-F238E27FC236}">
                <a16:creationId xmlns:a16="http://schemas.microsoft.com/office/drawing/2014/main" id="{B752F07C-6753-429B-AF54-8AC55C1DF1F4}"/>
              </a:ext>
            </a:extLst>
          </p:cNvPr>
          <p:cNvGrpSpPr>
            <a:grpSpLocks noChangeAspect="1"/>
          </p:cNvGrpSpPr>
          <p:nvPr/>
        </p:nvGrpSpPr>
        <p:grpSpPr>
          <a:xfrm>
            <a:off x="3722779" y="2171234"/>
            <a:ext cx="3668103" cy="2930701"/>
            <a:chOff x="8284028" y="1072441"/>
            <a:chExt cx="1621972" cy="1295906"/>
          </a:xfrm>
        </p:grpSpPr>
        <p:sp>
          <p:nvSpPr>
            <p:cNvPr id="84" name="Round Same Side Corner Rectangle 8">
              <a:extLst>
                <a:ext uri="{FF2B5EF4-FFF2-40B4-BE49-F238E27FC236}">
                  <a16:creationId xmlns:a16="http://schemas.microsoft.com/office/drawing/2014/main" id="{FB7D0DA6-B5A2-40C5-A8CD-E8D4436C840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85" name="Round Same Side Corner Rectangle 9">
              <a:extLst>
                <a:ext uri="{FF2B5EF4-FFF2-40B4-BE49-F238E27FC236}">
                  <a16:creationId xmlns:a16="http://schemas.microsoft.com/office/drawing/2014/main" id="{828B0642-4A07-46C7-B228-FDFC213B0D35}"/>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86" name="Rectangle 85">
              <a:extLst>
                <a:ext uri="{FF2B5EF4-FFF2-40B4-BE49-F238E27FC236}">
                  <a16:creationId xmlns:a16="http://schemas.microsoft.com/office/drawing/2014/main" id="{BC55FB7E-9200-4D9E-BDE6-5F36F58506B0}"/>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cxnSp>
          <p:nvCxnSpPr>
            <p:cNvPr id="87" name="Straight Connector 86">
              <a:extLst>
                <a:ext uri="{FF2B5EF4-FFF2-40B4-BE49-F238E27FC236}">
                  <a16:creationId xmlns:a16="http://schemas.microsoft.com/office/drawing/2014/main" id="{8174161B-9961-442E-A1B9-4BAF99085C24}"/>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B69C2FC0-C170-43CB-954F-5E1425BB4EF7}"/>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sp>
          <p:nvSpPr>
            <p:cNvPr id="105" name="Rectangle 104">
              <a:extLst>
                <a:ext uri="{FF2B5EF4-FFF2-40B4-BE49-F238E27FC236}">
                  <a16:creationId xmlns:a16="http://schemas.microsoft.com/office/drawing/2014/main" id="{7CB59D8C-0BD3-4EF0-ABB8-0F862D3BB863}"/>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pic>
          <p:nvPicPr>
            <p:cNvPr id="106" name="Picture 4" descr="Image result for windows 10 desktop">
              <a:extLst>
                <a:ext uri="{FF2B5EF4-FFF2-40B4-BE49-F238E27FC236}">
                  <a16:creationId xmlns:a16="http://schemas.microsoft.com/office/drawing/2014/main" id="{35BB16B0-B4B2-4CA2-A2F3-E01D97CCFC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7" name="Trapezoid 106">
              <a:extLst>
                <a:ext uri="{FF2B5EF4-FFF2-40B4-BE49-F238E27FC236}">
                  <a16:creationId xmlns:a16="http://schemas.microsoft.com/office/drawing/2014/main" id="{DCF8389B-639D-4BBE-8DDD-1365918D38B9}"/>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grpSp>
        <p:nvGrpSpPr>
          <p:cNvPr id="108" name="Group 107">
            <a:extLst>
              <a:ext uri="{FF2B5EF4-FFF2-40B4-BE49-F238E27FC236}">
                <a16:creationId xmlns:a16="http://schemas.microsoft.com/office/drawing/2014/main" id="{5B8D1566-B887-4A16-904F-D1B8DE30BDB4}"/>
              </a:ext>
            </a:extLst>
          </p:cNvPr>
          <p:cNvGrpSpPr>
            <a:grpSpLocks noChangeAspect="1"/>
          </p:cNvGrpSpPr>
          <p:nvPr/>
        </p:nvGrpSpPr>
        <p:grpSpPr>
          <a:xfrm>
            <a:off x="5556828" y="2655820"/>
            <a:ext cx="1390077" cy="953185"/>
            <a:chOff x="7768792" y="1949718"/>
            <a:chExt cx="2436501" cy="1670724"/>
          </a:xfrm>
        </p:grpSpPr>
        <p:pic>
          <p:nvPicPr>
            <p:cNvPr id="109" name="Picture 108"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15B7D363-FC96-41EC-8B62-1EE8AEB6B55D}"/>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10" name="Picture 109" descr="Adobe_Acrobat_Reader.png">
              <a:extLst>
                <a:ext uri="{FF2B5EF4-FFF2-40B4-BE49-F238E27FC236}">
                  <a16:creationId xmlns:a16="http://schemas.microsoft.com/office/drawing/2014/main" id="{9E45152E-C16B-421E-B97A-19B0E4091B06}"/>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11" name="Picture 110" descr="PowerPoint_15.png">
              <a:extLst>
                <a:ext uri="{FF2B5EF4-FFF2-40B4-BE49-F238E27FC236}">
                  <a16:creationId xmlns:a16="http://schemas.microsoft.com/office/drawing/2014/main" id="{1C3D42EC-EB46-4705-A0B6-4757AA5FB6C3}"/>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12" name="Picture 111" descr="vmware_workstation_by_lordcro-d5zep46.png">
              <a:extLst>
                <a:ext uri="{FF2B5EF4-FFF2-40B4-BE49-F238E27FC236}">
                  <a16:creationId xmlns:a16="http://schemas.microsoft.com/office/drawing/2014/main" id="{E470B9CB-94FA-409A-AC24-21563E4254CD}"/>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13" name="Picture 112" descr="icon320x320.png">
              <a:extLst>
                <a:ext uri="{FF2B5EF4-FFF2-40B4-BE49-F238E27FC236}">
                  <a16:creationId xmlns:a16="http://schemas.microsoft.com/office/drawing/2014/main" id="{69A21803-76CB-4FE0-B985-CB279528783F}"/>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14" name="Picture 113" descr="4448150067_cb7c571254.jpg">
              <a:extLst>
                <a:ext uri="{FF2B5EF4-FFF2-40B4-BE49-F238E27FC236}">
                  <a16:creationId xmlns:a16="http://schemas.microsoft.com/office/drawing/2014/main" id="{92D2BEE9-D43B-4501-9AE9-8ECDE8C3B086}"/>
                </a:ext>
              </a:extLst>
            </p:cNvPr>
            <p:cNvPicPr preferRelativeResize="0">
              <a:picLocks/>
            </p:cNvPicPr>
            <p:nvPr/>
          </p:nvPicPr>
          <p:blipFill>
            <a:blip r:embed="rId9" cstate="print">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115" name="Picture 114" descr="Adobe_Photoshop_CS4_icon_(2).png">
              <a:extLst>
                <a:ext uri="{FF2B5EF4-FFF2-40B4-BE49-F238E27FC236}">
                  <a16:creationId xmlns:a16="http://schemas.microsoft.com/office/drawing/2014/main" id="{FFEAF127-264C-475E-9F93-CC7027C441B1}"/>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16" name="Picture 115" descr="Excel_15.png">
              <a:extLst>
                <a:ext uri="{FF2B5EF4-FFF2-40B4-BE49-F238E27FC236}">
                  <a16:creationId xmlns:a16="http://schemas.microsoft.com/office/drawing/2014/main" id="{96CCABB9-9F66-4DF9-8294-FE8AB69E8710}"/>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17" name="Picture 116" descr="Java.png">
              <a:extLst>
                <a:ext uri="{FF2B5EF4-FFF2-40B4-BE49-F238E27FC236}">
                  <a16:creationId xmlns:a16="http://schemas.microsoft.com/office/drawing/2014/main" id="{2759B765-D45D-4B2C-BADF-2B42FB2313B5}"/>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18" name="Picture 117" descr="Outlook_15.png">
              <a:extLst>
                <a:ext uri="{FF2B5EF4-FFF2-40B4-BE49-F238E27FC236}">
                  <a16:creationId xmlns:a16="http://schemas.microsoft.com/office/drawing/2014/main" id="{3FC2E486-D5C7-476B-A513-5BB05432271A}"/>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19" name="Picture 118" descr="Word_15.png">
              <a:extLst>
                <a:ext uri="{FF2B5EF4-FFF2-40B4-BE49-F238E27FC236}">
                  <a16:creationId xmlns:a16="http://schemas.microsoft.com/office/drawing/2014/main" id="{F7233D3C-6ED9-4B99-A0FF-F643B3909074}"/>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20" name="Picture 6" descr="Image result for visio icon">
              <a:extLst>
                <a:ext uri="{FF2B5EF4-FFF2-40B4-BE49-F238E27FC236}">
                  <a16:creationId xmlns:a16="http://schemas.microsoft.com/office/drawing/2014/main" id="{11C72E3C-2EFD-45AA-9C7A-45CC2BF96123}"/>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684E93BB-9641-4CB6-A014-3FB5C13FBFD2}"/>
              </a:ext>
            </a:extLst>
          </p:cNvPr>
          <p:cNvGrpSpPr>
            <a:grpSpLocks noChangeAspect="1"/>
          </p:cNvGrpSpPr>
          <p:nvPr/>
        </p:nvGrpSpPr>
        <p:grpSpPr>
          <a:xfrm>
            <a:off x="5272588" y="2178700"/>
            <a:ext cx="1941566" cy="1841721"/>
            <a:chOff x="7280730" y="1122536"/>
            <a:chExt cx="3403141" cy="3228135"/>
          </a:xfrm>
        </p:grpSpPr>
        <p:sp>
          <p:nvSpPr>
            <p:cNvPr id="122" name="Oval 121">
              <a:extLst>
                <a:ext uri="{FF2B5EF4-FFF2-40B4-BE49-F238E27FC236}">
                  <a16:creationId xmlns:a16="http://schemas.microsoft.com/office/drawing/2014/main" id="{8F2B72BC-4FCD-420D-A4FE-D190A5A66A91}"/>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nvGrpSpPr>
            <p:cNvPr id="123" name="Group 122">
              <a:extLst>
                <a:ext uri="{FF2B5EF4-FFF2-40B4-BE49-F238E27FC236}">
                  <a16:creationId xmlns:a16="http://schemas.microsoft.com/office/drawing/2014/main" id="{A3646FE3-0583-4921-AAE0-DE5A334476A9}"/>
                </a:ext>
              </a:extLst>
            </p:cNvPr>
            <p:cNvGrpSpPr/>
            <p:nvPr/>
          </p:nvGrpSpPr>
          <p:grpSpPr>
            <a:xfrm>
              <a:off x="7768792" y="1954124"/>
              <a:ext cx="2436501" cy="1670724"/>
              <a:chOff x="7768792" y="1949718"/>
              <a:chExt cx="2436501" cy="1670724"/>
            </a:xfrm>
          </p:grpSpPr>
          <p:pic>
            <p:nvPicPr>
              <p:cNvPr id="124" name="Picture 123" descr="Adobe_Acrobat_Reader.png">
                <a:extLst>
                  <a:ext uri="{FF2B5EF4-FFF2-40B4-BE49-F238E27FC236}">
                    <a16:creationId xmlns:a16="http://schemas.microsoft.com/office/drawing/2014/main" id="{19D91300-8575-4329-8213-0D3C913B9313}"/>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25" name="Picture 124" descr="PowerPoint_15.png">
                <a:extLst>
                  <a:ext uri="{FF2B5EF4-FFF2-40B4-BE49-F238E27FC236}">
                    <a16:creationId xmlns:a16="http://schemas.microsoft.com/office/drawing/2014/main" id="{1F06D5CD-BB25-495D-94A4-8A443DD780B9}"/>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26" name="Picture 125" descr="Adobe_Photoshop_CS4_icon_(2).png">
                <a:extLst>
                  <a:ext uri="{FF2B5EF4-FFF2-40B4-BE49-F238E27FC236}">
                    <a16:creationId xmlns:a16="http://schemas.microsoft.com/office/drawing/2014/main" id="{2269818C-13E5-4FD5-845B-FB30E5DA0EA5}"/>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27" name="Picture 126" descr="Excel_15.png">
                <a:extLst>
                  <a:ext uri="{FF2B5EF4-FFF2-40B4-BE49-F238E27FC236}">
                    <a16:creationId xmlns:a16="http://schemas.microsoft.com/office/drawing/2014/main" id="{D7068C4C-1B98-403C-9813-DE04B9D33213}"/>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28" name="Picture 127" descr="Outlook_15.png">
                <a:extLst>
                  <a:ext uri="{FF2B5EF4-FFF2-40B4-BE49-F238E27FC236}">
                    <a16:creationId xmlns:a16="http://schemas.microsoft.com/office/drawing/2014/main" id="{9EFDDB1C-B010-471C-91EE-5ADA3C908F0A}"/>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29" name="Picture 128" descr="Word_15.png">
                <a:extLst>
                  <a:ext uri="{FF2B5EF4-FFF2-40B4-BE49-F238E27FC236}">
                    <a16:creationId xmlns:a16="http://schemas.microsoft.com/office/drawing/2014/main" id="{F6B49E83-0CD0-4CEB-AD18-9FB03845FDCF}"/>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130" name="Group 129">
            <a:extLst>
              <a:ext uri="{FF2B5EF4-FFF2-40B4-BE49-F238E27FC236}">
                <a16:creationId xmlns:a16="http://schemas.microsoft.com/office/drawing/2014/main" id="{B59DD6C6-35C4-46C3-A545-2E0524A934DB}"/>
              </a:ext>
            </a:extLst>
          </p:cNvPr>
          <p:cNvGrpSpPr>
            <a:grpSpLocks noChangeAspect="1"/>
          </p:cNvGrpSpPr>
          <p:nvPr/>
        </p:nvGrpSpPr>
        <p:grpSpPr>
          <a:xfrm>
            <a:off x="5272588" y="2178700"/>
            <a:ext cx="1941566" cy="1841721"/>
            <a:chOff x="7292230" y="1137175"/>
            <a:chExt cx="3403140" cy="3228135"/>
          </a:xfrm>
        </p:grpSpPr>
        <p:sp>
          <p:nvSpPr>
            <p:cNvPr id="131" name="Oval 130">
              <a:extLst>
                <a:ext uri="{FF2B5EF4-FFF2-40B4-BE49-F238E27FC236}">
                  <a16:creationId xmlns:a16="http://schemas.microsoft.com/office/drawing/2014/main" id="{44429761-4584-48D4-AD1C-6F24D772C5D9}"/>
                </a:ext>
              </a:extLst>
            </p:cNvPr>
            <p:cNvSpPr/>
            <p:nvPr/>
          </p:nvSpPr>
          <p:spPr>
            <a:xfrm>
              <a:off x="7292230" y="1137175"/>
              <a:ext cx="3403140" cy="3228135"/>
            </a:xfrm>
            <a:prstGeom prst="ellipse">
              <a:avLst/>
            </a:prstGeom>
            <a:solidFill>
              <a:srgbClr val="000000">
                <a:alpha val="75000"/>
              </a:srgbClr>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srgbClr val="FFFFFF"/>
                </a:solidFill>
                <a:latin typeface="Segoe UI Semilight"/>
              </a:endParaRPr>
            </a:p>
          </p:txBody>
        </p:sp>
        <p:grpSp>
          <p:nvGrpSpPr>
            <p:cNvPr id="132" name="Group 131">
              <a:extLst>
                <a:ext uri="{FF2B5EF4-FFF2-40B4-BE49-F238E27FC236}">
                  <a16:creationId xmlns:a16="http://schemas.microsoft.com/office/drawing/2014/main" id="{5EAAAD2E-9F46-480A-9779-86476DA16070}"/>
                </a:ext>
              </a:extLst>
            </p:cNvPr>
            <p:cNvGrpSpPr/>
            <p:nvPr/>
          </p:nvGrpSpPr>
          <p:grpSpPr>
            <a:xfrm>
              <a:off x="7768792" y="1967065"/>
              <a:ext cx="2436501" cy="1670724"/>
              <a:chOff x="7768792" y="1949718"/>
              <a:chExt cx="2436501" cy="1670724"/>
            </a:xfrm>
          </p:grpSpPr>
          <p:pic>
            <p:nvPicPr>
              <p:cNvPr id="133" name="Picture 132"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C0CA63FF-4F93-4F7A-9CD3-33D047BEC2D4}"/>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34" name="Picture 133" descr="vmware_workstation_by_lordcro-d5zep46.png">
                <a:extLst>
                  <a:ext uri="{FF2B5EF4-FFF2-40B4-BE49-F238E27FC236}">
                    <a16:creationId xmlns:a16="http://schemas.microsoft.com/office/drawing/2014/main" id="{57482CC0-A3D0-45D5-83FF-B7D2B22EB23E}"/>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35" name="Picture 134" descr="icon320x320.png">
                <a:extLst>
                  <a:ext uri="{FF2B5EF4-FFF2-40B4-BE49-F238E27FC236}">
                    <a16:creationId xmlns:a16="http://schemas.microsoft.com/office/drawing/2014/main" id="{A464730C-500F-4D81-992E-2FD55FE02FE0}"/>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36" name="Picture 135" descr="Excel_15.png">
                <a:extLst>
                  <a:ext uri="{FF2B5EF4-FFF2-40B4-BE49-F238E27FC236}">
                    <a16:creationId xmlns:a16="http://schemas.microsoft.com/office/drawing/2014/main" id="{968934E7-82A2-40ED-91D4-A895FC3379DD}"/>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37" name="Picture 136" descr="Java.png">
                <a:extLst>
                  <a:ext uri="{FF2B5EF4-FFF2-40B4-BE49-F238E27FC236}">
                    <a16:creationId xmlns:a16="http://schemas.microsoft.com/office/drawing/2014/main" id="{88D2E541-0662-48FD-93A1-4FD579D29528}"/>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38" name="Picture 137" descr="Outlook_15.png">
                <a:extLst>
                  <a:ext uri="{FF2B5EF4-FFF2-40B4-BE49-F238E27FC236}">
                    <a16:creationId xmlns:a16="http://schemas.microsoft.com/office/drawing/2014/main" id="{7E65F12B-A6D9-4992-87C2-F37CCD9746D5}"/>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39" name="Picture 138" descr="Word_15.png">
                <a:extLst>
                  <a:ext uri="{FF2B5EF4-FFF2-40B4-BE49-F238E27FC236}">
                    <a16:creationId xmlns:a16="http://schemas.microsoft.com/office/drawing/2014/main" id="{C55F2A77-0090-4BDB-AD43-5B1A49410E2B}"/>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41" name="Picture 6" descr="Image result for visio icon">
                <a:extLst>
                  <a:ext uri="{FF2B5EF4-FFF2-40B4-BE49-F238E27FC236}">
                    <a16:creationId xmlns:a16="http://schemas.microsoft.com/office/drawing/2014/main" id="{EC81DF52-E96D-4C97-A659-D5790ED15BED}"/>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90306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xEl>
                                              <p:pRg st="1" end="1"/>
                                            </p:txEl>
                                          </p:spTgt>
                                        </p:tgtEl>
                                        <p:attrNameLst>
                                          <p:attrName>style.visibility</p:attrName>
                                        </p:attrNameLst>
                                      </p:cBhvr>
                                      <p:to>
                                        <p:strVal val="visible"/>
                                      </p:to>
                                    </p:set>
                                    <p:animEffect transition="in" filter="fade">
                                      <p:cBhvr>
                                        <p:cTn id="17" dur="500"/>
                                        <p:tgtEl>
                                          <p:spTgt spid="79">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9">
                                            <p:txEl>
                                              <p:pRg st="2" end="2"/>
                                            </p:txEl>
                                          </p:spTgt>
                                        </p:tgtEl>
                                        <p:attrNameLst>
                                          <p:attrName>style.visibility</p:attrName>
                                        </p:attrNameLst>
                                      </p:cBhvr>
                                      <p:to>
                                        <p:strVal val="visible"/>
                                      </p:to>
                                    </p:set>
                                    <p:animEffect transition="in" filter="fade">
                                      <p:cBhvr>
                                        <p:cTn id="21" dur="500"/>
                                        <p:tgtEl>
                                          <p:spTgt spid="79">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21"/>
                                        </p:tgtEl>
                                      </p:cBhvr>
                                    </p:animEffect>
                                    <p:set>
                                      <p:cBhvr>
                                        <p:cTn id="29" dur="1" fill="hold">
                                          <p:stCondLst>
                                            <p:cond delay="499"/>
                                          </p:stCondLst>
                                        </p:cTn>
                                        <p:tgtEl>
                                          <p:spTgt spid="121"/>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500"/>
                                        <p:tgtEl>
                                          <p:spTgt spid="130"/>
                                        </p:tgtEl>
                                      </p:cBhvr>
                                    </p:animEffect>
                                  </p:childTnLst>
                                </p:cTn>
                              </p:par>
                              <p:par>
                                <p:cTn id="33" presetID="10" presetClass="entr" presetSubtype="0" fill="hold" nodeType="withEffect">
                                  <p:stCondLst>
                                    <p:cond delay="0"/>
                                  </p:stCondLst>
                                  <p:childTnLst>
                                    <p:set>
                                      <p:cBhvr>
                                        <p:cTn id="34" dur="1" fill="hold">
                                          <p:stCondLst>
                                            <p:cond delay="0"/>
                                          </p:stCondLst>
                                        </p:cTn>
                                        <p:tgtEl>
                                          <p:spTgt spid="79">
                                            <p:txEl>
                                              <p:pRg st="3" end="3"/>
                                            </p:txEl>
                                          </p:spTgt>
                                        </p:tgtEl>
                                        <p:attrNameLst>
                                          <p:attrName>style.visibility</p:attrName>
                                        </p:attrNameLst>
                                      </p:cBhvr>
                                      <p:to>
                                        <p:strVal val="visible"/>
                                      </p:to>
                                    </p:set>
                                    <p:animEffect transition="in" filter="fade">
                                      <p:cBhvr>
                                        <p:cTn id="35" dur="500"/>
                                        <p:tgtEl>
                                          <p:spTgt spid="7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9">
                                            <p:txEl>
                                              <p:pRg st="4" end="4"/>
                                            </p:txEl>
                                          </p:spTgt>
                                        </p:tgtEl>
                                        <p:attrNameLst>
                                          <p:attrName>style.visibility</p:attrName>
                                        </p:attrNameLst>
                                      </p:cBhvr>
                                      <p:to>
                                        <p:strVal val="visible"/>
                                      </p:to>
                                    </p:set>
                                    <p:animEffect transition="in" filter="fade">
                                      <p:cBhvr>
                                        <p:cTn id="40" dur="500"/>
                                        <p:tgtEl>
                                          <p:spTgt spid="79">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9">
                                            <p:txEl>
                                              <p:pRg st="5" end="5"/>
                                            </p:txEl>
                                          </p:spTgt>
                                        </p:tgtEl>
                                        <p:attrNameLst>
                                          <p:attrName>style.visibility</p:attrName>
                                        </p:attrNameLst>
                                      </p:cBhvr>
                                      <p:to>
                                        <p:strVal val="visible"/>
                                      </p:to>
                                    </p:set>
                                    <p:animEffect transition="in" filter="fade">
                                      <p:cBhvr>
                                        <p:cTn id="43" dur="500"/>
                                        <p:tgtEl>
                                          <p:spTgt spid="7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9">
                                            <p:txEl>
                                              <p:pRg st="6" end="6"/>
                                            </p:txEl>
                                          </p:spTgt>
                                        </p:tgtEl>
                                        <p:attrNameLst>
                                          <p:attrName>style.visibility</p:attrName>
                                        </p:attrNameLst>
                                      </p:cBhvr>
                                      <p:to>
                                        <p:strVal val="visible"/>
                                      </p:to>
                                    </p:set>
                                    <p:animEffect transition="in" filter="fade">
                                      <p:cBhvr>
                                        <p:cTn id="48" dur="500"/>
                                        <p:tgtEl>
                                          <p:spTgt spid="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8B91B0-A07E-495E-B12D-0D91C0EB3D6D}"/>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9" name="Title 1">
            <a:extLst>
              <a:ext uri="{FF2B5EF4-FFF2-40B4-BE49-F238E27FC236}">
                <a16:creationId xmlns:a16="http://schemas.microsoft.com/office/drawing/2014/main" id="{7CB25B1F-1532-4820-B205-D97F1AE9A445}"/>
              </a:ext>
            </a:extLst>
          </p:cNvPr>
          <p:cNvSpPr txBox="1">
            <a:spLocks/>
          </p:cNvSpPr>
          <p:nvPr/>
        </p:nvSpPr>
        <p:spPr>
          <a:xfrm>
            <a:off x="434975" y="449264"/>
            <a:ext cx="11563350" cy="7731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a:t>Virtualization scenarios </a:t>
            </a:r>
          </a:p>
        </p:txBody>
      </p:sp>
      <p:grpSp>
        <p:nvGrpSpPr>
          <p:cNvPr id="10" name="Group 9">
            <a:extLst>
              <a:ext uri="{FF2B5EF4-FFF2-40B4-BE49-F238E27FC236}">
                <a16:creationId xmlns:a16="http://schemas.microsoft.com/office/drawing/2014/main" id="{571C485F-7232-4A55-9457-64670D1F96EE}"/>
              </a:ext>
            </a:extLst>
          </p:cNvPr>
          <p:cNvGrpSpPr/>
          <p:nvPr/>
        </p:nvGrpSpPr>
        <p:grpSpPr>
          <a:xfrm>
            <a:off x="589378" y="1377188"/>
            <a:ext cx="2392582" cy="2392576"/>
            <a:chOff x="528418" y="1377188"/>
            <a:chExt cx="2392582" cy="2392576"/>
          </a:xfrm>
        </p:grpSpPr>
        <p:pic>
          <p:nvPicPr>
            <p:cNvPr id="11" name="Picture 10">
              <a:extLst>
                <a:ext uri="{FF2B5EF4-FFF2-40B4-BE49-F238E27FC236}">
                  <a16:creationId xmlns:a16="http://schemas.microsoft.com/office/drawing/2014/main" id="{3777149F-11C4-4C77-855A-E1CB6578816E}"/>
                </a:ext>
              </a:extLst>
            </p:cNvPr>
            <p:cNvPicPr>
              <a:picLocks noChangeAspect="1"/>
            </p:cNvPicPr>
            <p:nvPr/>
          </p:nvPicPr>
          <p:blipFill rotWithShape="1">
            <a:blip r:embed="rId3">
              <a:extLst>
                <a:ext uri="{28A0092B-C50C-407E-A947-70E740481C1C}">
                  <a14:useLocalDpi xmlns:a14="http://schemas.microsoft.com/office/drawing/2010/main" val="0"/>
                </a:ext>
              </a:extLst>
            </a:blip>
            <a:srcRect l="5633" t="4624" r="4555" b="5564"/>
            <a:stretch/>
          </p:blipFill>
          <p:spPr>
            <a:xfrm>
              <a:off x="806933" y="1683720"/>
              <a:ext cx="1779513" cy="1779512"/>
            </a:xfrm>
            <a:custGeom>
              <a:avLst/>
              <a:gdLst>
                <a:gd name="connsiteX0" fmla="*/ 889757 w 1779513"/>
                <a:gd name="connsiteY0" fmla="*/ 0 h 1779512"/>
                <a:gd name="connsiteX1" fmla="*/ 1779513 w 1779513"/>
                <a:gd name="connsiteY1" fmla="*/ 889756 h 1779512"/>
                <a:gd name="connsiteX2" fmla="*/ 889757 w 1779513"/>
                <a:gd name="connsiteY2" fmla="*/ 1779512 h 1779512"/>
                <a:gd name="connsiteX3" fmla="*/ 0 w 1779513"/>
                <a:gd name="connsiteY3" fmla="*/ 889756 h 1779512"/>
                <a:gd name="connsiteX4" fmla="*/ 889757 w 1779513"/>
                <a:gd name="connsiteY4" fmla="*/ 0 h 1779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3" h="1779512">
                  <a:moveTo>
                    <a:pt x="889757" y="0"/>
                  </a:moveTo>
                  <a:cubicBezTo>
                    <a:pt x="1381155" y="0"/>
                    <a:pt x="1779513" y="398358"/>
                    <a:pt x="1779513" y="889756"/>
                  </a:cubicBezTo>
                  <a:cubicBezTo>
                    <a:pt x="1779513" y="1381154"/>
                    <a:pt x="1381155" y="1779512"/>
                    <a:pt x="889757" y="1779512"/>
                  </a:cubicBezTo>
                  <a:cubicBezTo>
                    <a:pt x="398358" y="1779512"/>
                    <a:pt x="0" y="1381154"/>
                    <a:pt x="0" y="889756"/>
                  </a:cubicBezTo>
                  <a:cubicBezTo>
                    <a:pt x="0" y="398358"/>
                    <a:pt x="398358" y="0"/>
                    <a:pt x="889757" y="0"/>
                  </a:cubicBezTo>
                  <a:close/>
                </a:path>
              </a:pathLst>
            </a:custGeom>
            <a:ln>
              <a:solidFill>
                <a:schemeClr val="accent2">
                  <a:lumMod val="20000"/>
                  <a:lumOff val="80000"/>
                </a:schemeClr>
              </a:solidFill>
            </a:ln>
          </p:spPr>
        </p:pic>
        <p:sp>
          <p:nvSpPr>
            <p:cNvPr id="12" name="Arc 11">
              <a:extLst>
                <a:ext uri="{FF2B5EF4-FFF2-40B4-BE49-F238E27FC236}">
                  <a16:creationId xmlns:a16="http://schemas.microsoft.com/office/drawing/2014/main" id="{B1D6C21F-957D-4646-AF49-E0C06FC27520}"/>
                </a:ext>
              </a:extLst>
            </p:cNvPr>
            <p:cNvSpPr/>
            <p:nvPr/>
          </p:nvSpPr>
          <p:spPr bwMode="auto">
            <a:xfrm>
              <a:off x="528418" y="1377188"/>
              <a:ext cx="2392582" cy="2392576"/>
            </a:xfrm>
            <a:prstGeom prst="arc">
              <a:avLst>
                <a:gd name="adj1" fmla="val 5831787"/>
                <a:gd name="adj2" fmla="val 0"/>
              </a:avLst>
            </a:prstGeom>
            <a:noFill/>
            <a:ln w="3175">
              <a:solidFill>
                <a:schemeClr val="accent2">
                  <a:lumMod val="20000"/>
                  <a:lumOff val="80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13" name="Arc 12">
              <a:extLst>
                <a:ext uri="{FF2B5EF4-FFF2-40B4-BE49-F238E27FC236}">
                  <a16:creationId xmlns:a16="http://schemas.microsoft.com/office/drawing/2014/main" id="{AFABBF3B-88AD-4872-B15D-86FC36D3AB51}"/>
                </a:ext>
              </a:extLst>
            </p:cNvPr>
            <p:cNvSpPr/>
            <p:nvPr/>
          </p:nvSpPr>
          <p:spPr bwMode="auto">
            <a:xfrm>
              <a:off x="671692" y="1520461"/>
              <a:ext cx="2106035" cy="2106029"/>
            </a:xfrm>
            <a:prstGeom prst="arc">
              <a:avLst>
                <a:gd name="adj1" fmla="val 15932152"/>
                <a:gd name="adj2" fmla="val 8858699"/>
              </a:avLst>
            </a:prstGeom>
            <a:noFill/>
            <a:ln w="3175">
              <a:solidFill>
                <a:schemeClr val="accent2">
                  <a:lumMod val="20000"/>
                  <a:lumOff val="80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5BEEF290-DFBC-4C11-9F99-B305FEF47F1A}"/>
              </a:ext>
            </a:extLst>
          </p:cNvPr>
          <p:cNvGrpSpPr/>
          <p:nvPr/>
        </p:nvGrpSpPr>
        <p:grpSpPr>
          <a:xfrm>
            <a:off x="556358" y="3962001"/>
            <a:ext cx="2458622" cy="2334602"/>
            <a:chOff x="556358" y="3962001"/>
            <a:chExt cx="2458622" cy="2334602"/>
          </a:xfrm>
        </p:grpSpPr>
        <p:sp>
          <p:nvSpPr>
            <p:cNvPr id="15" name="Rectangle 14">
              <a:extLst>
                <a:ext uri="{FF2B5EF4-FFF2-40B4-BE49-F238E27FC236}">
                  <a16:creationId xmlns:a16="http://schemas.microsoft.com/office/drawing/2014/main" id="{78E41454-7441-4E45-BBA0-07F4B1380744}"/>
                </a:ext>
              </a:extLst>
            </p:cNvPr>
            <p:cNvSpPr/>
            <p:nvPr/>
          </p:nvSpPr>
          <p:spPr bwMode="auto">
            <a:xfrm>
              <a:off x="923932" y="3962001"/>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a:solidFill>
                    <a:schemeClr val="accent1"/>
                  </a:solidFill>
                  <a:latin typeface="Segoe UI Semibold" panose="020B0702040204020203" pitchFamily="34" charset="0"/>
                  <a:ea typeface="Segoe UI" pitchFamily="34" charset="0"/>
                  <a:cs typeface="Segoe UI Semibold" panose="020B0702040204020203" pitchFamily="34" charset="0"/>
                </a:rPr>
                <a:t>Security </a:t>
              </a:r>
            </a:p>
            <a:p>
              <a:pPr lvl="0" algn="ctr" defTabSz="700815" fontAlgn="base">
                <a:spcBef>
                  <a:spcPts val="300"/>
                </a:spcBef>
                <a:spcAft>
                  <a:spcPct val="0"/>
                </a:spcAft>
                <a:defRPr/>
              </a:pPr>
              <a:r>
                <a:rPr lang="en-US" sz="1800" kern="0">
                  <a:solidFill>
                    <a:schemeClr val="accent1"/>
                  </a:solidFill>
                  <a:latin typeface="Segoe UI Semibold" panose="020B0702040204020203" pitchFamily="34" charset="0"/>
                  <a:ea typeface="Segoe UI" pitchFamily="34" charset="0"/>
                  <a:cs typeface="Segoe UI Semibold" panose="020B0702040204020203" pitchFamily="34" charset="0"/>
                </a:rPr>
                <a:t>and regulation</a:t>
              </a:r>
            </a:p>
          </p:txBody>
        </p:sp>
        <p:sp>
          <p:nvSpPr>
            <p:cNvPr id="16" name="Rectangle 15">
              <a:extLst>
                <a:ext uri="{FF2B5EF4-FFF2-40B4-BE49-F238E27FC236}">
                  <a16:creationId xmlns:a16="http://schemas.microsoft.com/office/drawing/2014/main" id="{C5C98C0B-D140-4544-9156-BBA870A68025}"/>
                </a:ext>
              </a:extLst>
            </p:cNvPr>
            <p:cNvSpPr/>
            <p:nvPr/>
          </p:nvSpPr>
          <p:spPr bwMode="auto">
            <a:xfrm>
              <a:off x="556358" y="4746170"/>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a:cs typeface="Segoe UI Semilight" panose="020B0402040204020203" pitchFamily="34" charset="0"/>
                </a:rPr>
                <a:t>Financial Services</a:t>
              </a:r>
            </a:p>
            <a:p>
              <a:pPr algn="ctr" defTabSz="932060">
                <a:spcBef>
                  <a:spcPts val="1198"/>
                </a:spcBef>
                <a:defRPr/>
              </a:pPr>
              <a:r>
                <a:rPr lang="en-US" sz="1600">
                  <a:cs typeface="Segoe UI Semilight" panose="020B0402040204020203" pitchFamily="34" charset="0"/>
                </a:rPr>
                <a:t>Healthcare</a:t>
              </a:r>
            </a:p>
            <a:p>
              <a:pPr algn="ctr" defTabSz="932060">
                <a:spcBef>
                  <a:spcPts val="1198"/>
                </a:spcBef>
                <a:defRPr/>
              </a:pPr>
              <a:r>
                <a:rPr lang="en-US" sz="1600">
                  <a:cs typeface="Segoe UI Semilight" panose="020B0402040204020203" pitchFamily="34" charset="0"/>
                </a:rPr>
                <a:t>Government</a:t>
              </a:r>
            </a:p>
          </p:txBody>
        </p:sp>
      </p:grpSp>
      <p:grpSp>
        <p:nvGrpSpPr>
          <p:cNvPr id="17" name="Group 16">
            <a:extLst>
              <a:ext uri="{FF2B5EF4-FFF2-40B4-BE49-F238E27FC236}">
                <a16:creationId xmlns:a16="http://schemas.microsoft.com/office/drawing/2014/main" id="{CAD507D4-D44E-40EE-BD94-3991D373B6C8}"/>
              </a:ext>
            </a:extLst>
          </p:cNvPr>
          <p:cNvGrpSpPr/>
          <p:nvPr/>
        </p:nvGrpSpPr>
        <p:grpSpPr>
          <a:xfrm>
            <a:off x="3605840" y="1377188"/>
            <a:ext cx="2392582" cy="2392576"/>
            <a:chOff x="3554193" y="1377188"/>
            <a:chExt cx="2392582" cy="2392576"/>
          </a:xfrm>
        </p:grpSpPr>
        <p:pic>
          <p:nvPicPr>
            <p:cNvPr id="18" name="Picture 17">
              <a:extLst>
                <a:ext uri="{FF2B5EF4-FFF2-40B4-BE49-F238E27FC236}">
                  <a16:creationId xmlns:a16="http://schemas.microsoft.com/office/drawing/2014/main" id="{47B60C38-9BB2-4BA8-A9B9-ADB6E72D7A1F}"/>
                </a:ext>
              </a:extLst>
            </p:cNvPr>
            <p:cNvPicPr>
              <a:picLocks noChangeAspect="1"/>
            </p:cNvPicPr>
            <p:nvPr/>
          </p:nvPicPr>
          <p:blipFill rotWithShape="1">
            <a:blip r:embed="rId4">
              <a:extLst>
                <a:ext uri="{28A0092B-C50C-407E-A947-70E740481C1C}">
                  <a14:useLocalDpi xmlns:a14="http://schemas.microsoft.com/office/drawing/2010/main" val="0"/>
                </a:ext>
              </a:extLst>
            </a:blip>
            <a:srcRect l="3252" t="1395" r="4199" b="6144"/>
            <a:stretch/>
          </p:blipFill>
          <p:spPr>
            <a:xfrm>
              <a:off x="382995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a:ln>
              <a:solidFill>
                <a:schemeClr val="accent2">
                  <a:lumMod val="20000"/>
                  <a:lumOff val="80000"/>
                </a:schemeClr>
              </a:solidFill>
            </a:ln>
          </p:spPr>
        </p:pic>
        <p:sp>
          <p:nvSpPr>
            <p:cNvPr id="19" name="Arc 18">
              <a:extLst>
                <a:ext uri="{FF2B5EF4-FFF2-40B4-BE49-F238E27FC236}">
                  <a16:creationId xmlns:a16="http://schemas.microsoft.com/office/drawing/2014/main" id="{06A4949C-40ED-4807-A92B-D584A5852166}"/>
                </a:ext>
              </a:extLst>
            </p:cNvPr>
            <p:cNvSpPr/>
            <p:nvPr/>
          </p:nvSpPr>
          <p:spPr bwMode="auto">
            <a:xfrm>
              <a:off x="3554193" y="1377188"/>
              <a:ext cx="2392582" cy="2392576"/>
            </a:xfrm>
            <a:prstGeom prst="arc">
              <a:avLst>
                <a:gd name="adj1" fmla="val 5831787"/>
                <a:gd name="adj2" fmla="val 0"/>
              </a:avLst>
            </a:prstGeom>
            <a:noFill/>
            <a:ln w="3175">
              <a:solidFill>
                <a:schemeClr val="accent2">
                  <a:lumMod val="20000"/>
                  <a:lumOff val="80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20" name="Arc 19">
              <a:extLst>
                <a:ext uri="{FF2B5EF4-FFF2-40B4-BE49-F238E27FC236}">
                  <a16:creationId xmlns:a16="http://schemas.microsoft.com/office/drawing/2014/main" id="{B9221C40-2C3E-4D4B-BB1A-AE6A1D4B133D}"/>
                </a:ext>
              </a:extLst>
            </p:cNvPr>
            <p:cNvSpPr/>
            <p:nvPr/>
          </p:nvSpPr>
          <p:spPr bwMode="auto">
            <a:xfrm>
              <a:off x="3697467" y="1520462"/>
              <a:ext cx="2106035" cy="2106029"/>
            </a:xfrm>
            <a:prstGeom prst="arc">
              <a:avLst>
                <a:gd name="adj1" fmla="val 15932152"/>
                <a:gd name="adj2" fmla="val 8858699"/>
              </a:avLst>
            </a:prstGeom>
            <a:noFill/>
            <a:ln w="3175">
              <a:solidFill>
                <a:schemeClr val="accent2">
                  <a:lumMod val="20000"/>
                  <a:lumOff val="80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B9F4CBF0-134D-4427-98E6-33C8CF9AAF7C}"/>
              </a:ext>
            </a:extLst>
          </p:cNvPr>
          <p:cNvGrpSpPr/>
          <p:nvPr/>
        </p:nvGrpSpPr>
        <p:grpSpPr>
          <a:xfrm>
            <a:off x="3572820" y="3962000"/>
            <a:ext cx="2458622" cy="2334602"/>
            <a:chOff x="3572820" y="3962000"/>
            <a:chExt cx="2458622" cy="2334602"/>
          </a:xfrm>
        </p:grpSpPr>
        <p:sp>
          <p:nvSpPr>
            <p:cNvPr id="22" name="Rectangle 21">
              <a:extLst>
                <a:ext uri="{FF2B5EF4-FFF2-40B4-BE49-F238E27FC236}">
                  <a16:creationId xmlns:a16="http://schemas.microsoft.com/office/drawing/2014/main" id="{4196C616-6F90-4462-A394-509CB5A5A673}"/>
                </a:ext>
              </a:extLst>
            </p:cNvPr>
            <p:cNvSpPr/>
            <p:nvPr/>
          </p:nvSpPr>
          <p:spPr bwMode="auto">
            <a:xfrm>
              <a:off x="3940394" y="3962000"/>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a:solidFill>
                    <a:schemeClr val="accent1"/>
                  </a:solidFill>
                  <a:latin typeface="Segoe UI Semibold" panose="020B0702040204020203" pitchFamily="34" charset="0"/>
                  <a:ea typeface="Segoe UI" pitchFamily="34" charset="0"/>
                  <a:cs typeface="Segoe UI Semibold" panose="020B0702040204020203" pitchFamily="34" charset="0"/>
                </a:rPr>
                <a:t>Elastic</a:t>
              </a:r>
            </a:p>
            <a:p>
              <a:pPr lvl="0" algn="ctr" defTabSz="700815" fontAlgn="base">
                <a:spcBef>
                  <a:spcPts val="300"/>
                </a:spcBef>
                <a:spcAft>
                  <a:spcPct val="0"/>
                </a:spcAft>
                <a:defRPr/>
              </a:pPr>
              <a:r>
                <a:rPr lang="en-US" sz="1800" kern="0">
                  <a:solidFill>
                    <a:schemeClr val="accent1"/>
                  </a:solidFill>
                  <a:latin typeface="Segoe UI Semibold" panose="020B0702040204020203" pitchFamily="34" charset="0"/>
                  <a:ea typeface="Segoe UI" pitchFamily="34" charset="0"/>
                  <a:cs typeface="Segoe UI Semibold" panose="020B0702040204020203" pitchFamily="34" charset="0"/>
                </a:rPr>
                <a:t>workforce</a:t>
              </a:r>
            </a:p>
          </p:txBody>
        </p:sp>
        <p:sp>
          <p:nvSpPr>
            <p:cNvPr id="23" name="Rectangle 22">
              <a:extLst>
                <a:ext uri="{FF2B5EF4-FFF2-40B4-BE49-F238E27FC236}">
                  <a16:creationId xmlns:a16="http://schemas.microsoft.com/office/drawing/2014/main" id="{A8F4CDB9-1CA0-4FE7-8863-5F98A8CD3796}"/>
                </a:ext>
              </a:extLst>
            </p:cNvPr>
            <p:cNvSpPr/>
            <p:nvPr/>
          </p:nvSpPr>
          <p:spPr bwMode="auto">
            <a:xfrm>
              <a:off x="3572820" y="4746169"/>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a:cs typeface="Segoe UI Semilight" panose="020B0402040204020203" pitchFamily="34" charset="0"/>
                </a:rPr>
                <a:t>Mergers and acquisition</a:t>
              </a:r>
            </a:p>
            <a:p>
              <a:pPr algn="ctr" defTabSz="932060">
                <a:spcBef>
                  <a:spcPts val="1198"/>
                </a:spcBef>
                <a:defRPr/>
              </a:pPr>
              <a:r>
                <a:rPr lang="en-US" sz="1600">
                  <a:cs typeface="Segoe UI Semilight" panose="020B0402040204020203" pitchFamily="34" charset="0"/>
                </a:rPr>
                <a:t>Short term employees</a:t>
              </a:r>
            </a:p>
            <a:p>
              <a:pPr algn="ctr" defTabSz="932060">
                <a:spcBef>
                  <a:spcPts val="1198"/>
                </a:spcBef>
                <a:defRPr/>
              </a:pPr>
              <a:r>
                <a:rPr lang="en-US" sz="1600">
                  <a:cs typeface="Segoe UI Semilight" panose="020B0402040204020203" pitchFamily="34" charset="0"/>
                </a:rPr>
                <a:t>Contractor</a:t>
              </a:r>
              <a:br>
                <a:rPr lang="en-US" sz="1600">
                  <a:cs typeface="Segoe UI Semilight" panose="020B0402040204020203" pitchFamily="34" charset="0"/>
                </a:rPr>
              </a:br>
              <a:r>
                <a:rPr lang="en-US" sz="1600">
                  <a:cs typeface="Segoe UI Semilight" panose="020B0402040204020203" pitchFamily="34" charset="0"/>
                </a:rPr>
                <a:t>and partner access</a:t>
              </a:r>
            </a:p>
          </p:txBody>
        </p:sp>
      </p:grpSp>
      <p:grpSp>
        <p:nvGrpSpPr>
          <p:cNvPr id="24" name="Group 23">
            <a:extLst>
              <a:ext uri="{FF2B5EF4-FFF2-40B4-BE49-F238E27FC236}">
                <a16:creationId xmlns:a16="http://schemas.microsoft.com/office/drawing/2014/main" id="{FE5E5ADB-823A-49CF-A6DD-6DF411E6ED18}"/>
              </a:ext>
            </a:extLst>
          </p:cNvPr>
          <p:cNvGrpSpPr/>
          <p:nvPr/>
        </p:nvGrpSpPr>
        <p:grpSpPr>
          <a:xfrm>
            <a:off x="6622302" y="1377188"/>
            <a:ext cx="2392582" cy="2392576"/>
            <a:chOff x="6579968" y="1377188"/>
            <a:chExt cx="2392582" cy="2392576"/>
          </a:xfrm>
        </p:grpSpPr>
        <p:pic>
          <p:nvPicPr>
            <p:cNvPr id="25" name="Picture 24" descr="A person sitting on a bench in front of a window&#10;&#10;Description generated with high confidence">
              <a:extLst>
                <a:ext uri="{FF2B5EF4-FFF2-40B4-BE49-F238E27FC236}">
                  <a16:creationId xmlns:a16="http://schemas.microsoft.com/office/drawing/2014/main" id="{90FB8088-2ACF-4E34-811F-C7F26CA48933}"/>
                </a:ext>
              </a:extLst>
            </p:cNvPr>
            <p:cNvPicPr>
              <a:picLocks noChangeAspect="1"/>
            </p:cNvPicPr>
            <p:nvPr/>
          </p:nvPicPr>
          <p:blipFill rotWithShape="1">
            <a:blip r:embed="rId5">
              <a:extLst>
                <a:ext uri="{28A0092B-C50C-407E-A947-70E740481C1C}">
                  <a14:useLocalDpi xmlns:a14="http://schemas.microsoft.com/office/drawing/2010/main" val="0"/>
                </a:ext>
              </a:extLst>
            </a:blip>
            <a:srcRect l="2427" t="3113" r="2343" b="1818"/>
            <a:stretch/>
          </p:blipFill>
          <p:spPr>
            <a:xfrm>
              <a:off x="6855734"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a:ln>
              <a:solidFill>
                <a:schemeClr val="accent2">
                  <a:lumMod val="20000"/>
                  <a:lumOff val="80000"/>
                </a:schemeClr>
              </a:solidFill>
            </a:ln>
          </p:spPr>
        </p:pic>
        <p:sp>
          <p:nvSpPr>
            <p:cNvPr id="26" name="Arc 25">
              <a:extLst>
                <a:ext uri="{FF2B5EF4-FFF2-40B4-BE49-F238E27FC236}">
                  <a16:creationId xmlns:a16="http://schemas.microsoft.com/office/drawing/2014/main" id="{22A7D5C3-36FE-4FB5-B516-13FF8853BA3A}"/>
                </a:ext>
              </a:extLst>
            </p:cNvPr>
            <p:cNvSpPr/>
            <p:nvPr/>
          </p:nvSpPr>
          <p:spPr bwMode="auto">
            <a:xfrm>
              <a:off x="6579968" y="1377188"/>
              <a:ext cx="2392582" cy="2392576"/>
            </a:xfrm>
            <a:prstGeom prst="arc">
              <a:avLst>
                <a:gd name="adj1" fmla="val 5831787"/>
                <a:gd name="adj2" fmla="val 0"/>
              </a:avLst>
            </a:prstGeom>
            <a:noFill/>
            <a:ln w="3175">
              <a:solidFill>
                <a:schemeClr val="accent2">
                  <a:lumMod val="20000"/>
                  <a:lumOff val="80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27" name="Arc 26">
              <a:extLst>
                <a:ext uri="{FF2B5EF4-FFF2-40B4-BE49-F238E27FC236}">
                  <a16:creationId xmlns:a16="http://schemas.microsoft.com/office/drawing/2014/main" id="{FDCA6EA6-C10F-4F51-B47A-89CFFCA0D3E3}"/>
                </a:ext>
              </a:extLst>
            </p:cNvPr>
            <p:cNvSpPr/>
            <p:nvPr/>
          </p:nvSpPr>
          <p:spPr bwMode="auto">
            <a:xfrm>
              <a:off x="6723242" y="1520462"/>
              <a:ext cx="2106035" cy="2106029"/>
            </a:xfrm>
            <a:prstGeom prst="arc">
              <a:avLst>
                <a:gd name="adj1" fmla="val 15932152"/>
                <a:gd name="adj2" fmla="val 8858699"/>
              </a:avLst>
            </a:prstGeom>
            <a:noFill/>
            <a:ln w="3175">
              <a:solidFill>
                <a:schemeClr val="accent2">
                  <a:lumMod val="20000"/>
                  <a:lumOff val="80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087B82B6-B139-4887-88C2-716E15CF2F2D}"/>
              </a:ext>
            </a:extLst>
          </p:cNvPr>
          <p:cNvGrpSpPr/>
          <p:nvPr/>
        </p:nvGrpSpPr>
        <p:grpSpPr>
          <a:xfrm>
            <a:off x="6589282" y="3959403"/>
            <a:ext cx="2458622" cy="2334602"/>
            <a:chOff x="6589282" y="3959403"/>
            <a:chExt cx="2458622" cy="2334602"/>
          </a:xfrm>
        </p:grpSpPr>
        <p:sp>
          <p:nvSpPr>
            <p:cNvPr id="29" name="Rectangle 28">
              <a:extLst>
                <a:ext uri="{FF2B5EF4-FFF2-40B4-BE49-F238E27FC236}">
                  <a16:creationId xmlns:a16="http://schemas.microsoft.com/office/drawing/2014/main" id="{5B55DC93-058C-45DB-A5FF-4D0D2EB3F014}"/>
                </a:ext>
              </a:extLst>
            </p:cNvPr>
            <p:cNvSpPr/>
            <p:nvPr/>
          </p:nvSpPr>
          <p:spPr bwMode="auto">
            <a:xfrm>
              <a:off x="6956856"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a:solidFill>
                    <a:schemeClr val="accent1"/>
                  </a:solidFill>
                  <a:latin typeface="Segoe UI Semibold" panose="020B0702040204020203" pitchFamily="34" charset="0"/>
                  <a:ea typeface="Segoe UI" pitchFamily="34" charset="0"/>
                  <a:cs typeface="Segoe UI Semibold" panose="020B0702040204020203" pitchFamily="34" charset="0"/>
                </a:rPr>
                <a:t>Specific</a:t>
              </a:r>
            </a:p>
            <a:p>
              <a:pPr lvl="0" algn="ctr" defTabSz="700815" fontAlgn="base">
                <a:spcBef>
                  <a:spcPts val="300"/>
                </a:spcBef>
                <a:spcAft>
                  <a:spcPct val="0"/>
                </a:spcAft>
                <a:defRPr/>
              </a:pPr>
              <a:r>
                <a:rPr lang="en-US" sz="1800" kern="0">
                  <a:solidFill>
                    <a:schemeClr val="accent1"/>
                  </a:solidFill>
                  <a:latin typeface="Segoe UI Semibold" panose="020B0702040204020203" pitchFamily="34" charset="0"/>
                  <a:ea typeface="Segoe UI" pitchFamily="34" charset="0"/>
                  <a:cs typeface="Segoe UI Semibold" panose="020B0702040204020203" pitchFamily="34" charset="0"/>
                </a:rPr>
                <a:t>employees</a:t>
              </a:r>
            </a:p>
          </p:txBody>
        </p:sp>
        <p:sp>
          <p:nvSpPr>
            <p:cNvPr id="30" name="Rectangle 29">
              <a:extLst>
                <a:ext uri="{FF2B5EF4-FFF2-40B4-BE49-F238E27FC236}">
                  <a16:creationId xmlns:a16="http://schemas.microsoft.com/office/drawing/2014/main" id="{A696D9B7-CC9F-4775-B2D6-D1260EA41509}"/>
                </a:ext>
              </a:extLst>
            </p:cNvPr>
            <p:cNvSpPr/>
            <p:nvPr/>
          </p:nvSpPr>
          <p:spPr bwMode="auto">
            <a:xfrm>
              <a:off x="6589282"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a:cs typeface="Segoe UI Semilight" panose="020B0402040204020203" pitchFamily="34" charset="0"/>
                </a:rPr>
                <a:t>BYOD and mobile</a:t>
              </a:r>
            </a:p>
            <a:p>
              <a:pPr algn="ctr" defTabSz="932060">
                <a:spcBef>
                  <a:spcPts val="1198"/>
                </a:spcBef>
                <a:defRPr/>
              </a:pPr>
              <a:r>
                <a:rPr lang="en-US" sz="1600">
                  <a:cs typeface="Segoe UI Semilight" panose="020B0402040204020203" pitchFamily="34" charset="0"/>
                </a:rPr>
                <a:t>Call centers</a:t>
              </a:r>
            </a:p>
            <a:p>
              <a:pPr algn="ctr" defTabSz="932060">
                <a:spcBef>
                  <a:spcPts val="1198"/>
                </a:spcBef>
                <a:defRPr/>
              </a:pPr>
              <a:r>
                <a:rPr lang="en-US" sz="1600">
                  <a:cs typeface="Segoe UI Semilight" panose="020B0402040204020203" pitchFamily="34" charset="0"/>
                </a:rPr>
                <a:t>Branch workers</a:t>
              </a:r>
            </a:p>
          </p:txBody>
        </p:sp>
      </p:grpSp>
      <p:grpSp>
        <p:nvGrpSpPr>
          <p:cNvPr id="31" name="Group 30">
            <a:extLst>
              <a:ext uri="{FF2B5EF4-FFF2-40B4-BE49-F238E27FC236}">
                <a16:creationId xmlns:a16="http://schemas.microsoft.com/office/drawing/2014/main" id="{F9A79279-F10B-461C-89AA-92AA28B7DC16}"/>
              </a:ext>
            </a:extLst>
          </p:cNvPr>
          <p:cNvGrpSpPr/>
          <p:nvPr/>
        </p:nvGrpSpPr>
        <p:grpSpPr>
          <a:xfrm>
            <a:off x="9638763" y="1377188"/>
            <a:ext cx="2392582" cy="2392576"/>
            <a:chOff x="9605743" y="1377188"/>
            <a:chExt cx="2392582" cy="2392576"/>
          </a:xfrm>
        </p:grpSpPr>
        <p:pic>
          <p:nvPicPr>
            <p:cNvPr id="32" name="Picture 31" descr="A person standing in a kitchen&#10;&#10;Description generated with high confidence">
              <a:extLst>
                <a:ext uri="{FF2B5EF4-FFF2-40B4-BE49-F238E27FC236}">
                  <a16:creationId xmlns:a16="http://schemas.microsoft.com/office/drawing/2014/main" id="{134314CE-2C95-4591-B538-7120F57D5151}"/>
                </a:ext>
              </a:extLst>
            </p:cNvPr>
            <p:cNvPicPr>
              <a:picLocks noChangeAspect="1"/>
            </p:cNvPicPr>
            <p:nvPr/>
          </p:nvPicPr>
          <p:blipFill rotWithShape="1">
            <a:blip r:embed="rId6">
              <a:extLst>
                <a:ext uri="{28A0092B-C50C-407E-A947-70E740481C1C}">
                  <a14:useLocalDpi xmlns:a14="http://schemas.microsoft.com/office/drawing/2010/main" val="0"/>
                </a:ext>
              </a:extLst>
            </a:blip>
            <a:srcRect l="4392" t="4584" r="5571" b="6215"/>
            <a:stretch/>
          </p:blipFill>
          <p:spPr>
            <a:xfrm>
              <a:off x="988150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4" y="0"/>
                    <a:pt x="1779512" y="398358"/>
                    <a:pt x="1779512" y="889756"/>
                  </a:cubicBezTo>
                  <a:cubicBezTo>
                    <a:pt x="1779512" y="1381154"/>
                    <a:pt x="1381154" y="1779511"/>
                    <a:pt x="889756" y="1779511"/>
                  </a:cubicBezTo>
                  <a:cubicBezTo>
                    <a:pt x="398358" y="1779511"/>
                    <a:pt x="0" y="1381154"/>
                    <a:pt x="0" y="889756"/>
                  </a:cubicBezTo>
                  <a:cubicBezTo>
                    <a:pt x="0" y="398358"/>
                    <a:pt x="398358" y="0"/>
                    <a:pt x="889756" y="0"/>
                  </a:cubicBezTo>
                  <a:close/>
                </a:path>
              </a:pathLst>
            </a:custGeom>
            <a:ln>
              <a:solidFill>
                <a:schemeClr val="accent2">
                  <a:lumMod val="20000"/>
                  <a:lumOff val="80000"/>
                </a:schemeClr>
              </a:solidFill>
            </a:ln>
          </p:spPr>
        </p:pic>
        <p:sp>
          <p:nvSpPr>
            <p:cNvPr id="33" name="Arc 32">
              <a:extLst>
                <a:ext uri="{FF2B5EF4-FFF2-40B4-BE49-F238E27FC236}">
                  <a16:creationId xmlns:a16="http://schemas.microsoft.com/office/drawing/2014/main" id="{6DBEE9E8-AC1B-4817-8F6E-92C845BF921F}"/>
                </a:ext>
              </a:extLst>
            </p:cNvPr>
            <p:cNvSpPr/>
            <p:nvPr/>
          </p:nvSpPr>
          <p:spPr bwMode="auto">
            <a:xfrm>
              <a:off x="9605743" y="1377188"/>
              <a:ext cx="2392582" cy="2392576"/>
            </a:xfrm>
            <a:prstGeom prst="arc">
              <a:avLst>
                <a:gd name="adj1" fmla="val 5831787"/>
                <a:gd name="adj2" fmla="val 0"/>
              </a:avLst>
            </a:prstGeom>
            <a:noFill/>
            <a:ln w="3175">
              <a:solidFill>
                <a:schemeClr val="accent2">
                  <a:lumMod val="20000"/>
                  <a:lumOff val="80000"/>
                </a:schemeClr>
              </a:solidFill>
              <a:headEnd type="oval" w="sm" len="sm"/>
              <a:tailEnd type="oval" w="sm" len="sm"/>
            </a:ln>
          </p:spPr>
          <p:txBody>
            <a:bodyPr wrap="square" lIns="179285" tIns="143428" rIns="179285" bIns="143428"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sp>
          <p:nvSpPr>
            <p:cNvPr id="34" name="Arc 33">
              <a:extLst>
                <a:ext uri="{FF2B5EF4-FFF2-40B4-BE49-F238E27FC236}">
                  <a16:creationId xmlns:a16="http://schemas.microsoft.com/office/drawing/2014/main" id="{7A1058A5-56D4-466A-8A45-B4FF49C6720E}"/>
                </a:ext>
              </a:extLst>
            </p:cNvPr>
            <p:cNvSpPr/>
            <p:nvPr/>
          </p:nvSpPr>
          <p:spPr bwMode="auto">
            <a:xfrm>
              <a:off x="9749017" y="1520462"/>
              <a:ext cx="2106035" cy="2106029"/>
            </a:xfrm>
            <a:prstGeom prst="arc">
              <a:avLst>
                <a:gd name="adj1" fmla="val 15932152"/>
                <a:gd name="adj2" fmla="val 8858699"/>
              </a:avLst>
            </a:prstGeom>
            <a:noFill/>
            <a:ln w="3175">
              <a:solidFill>
                <a:schemeClr val="accent2">
                  <a:lumMod val="20000"/>
                  <a:lumOff val="80000"/>
                </a:schemeClr>
              </a:solidFill>
              <a:headEnd type="oval" w="sm" len="sm"/>
              <a:tailEnd type="oval" w="sm" len="sm"/>
            </a:ln>
          </p:spPr>
          <p:txBody>
            <a:bodyPr wrap="square" lIns="179285" tIns="143428" rIns="179285" bIns="143428"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505050"/>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AD4362DD-D4FF-4ACF-81B7-19CB42CEFD87}"/>
              </a:ext>
            </a:extLst>
          </p:cNvPr>
          <p:cNvGrpSpPr/>
          <p:nvPr/>
        </p:nvGrpSpPr>
        <p:grpSpPr>
          <a:xfrm>
            <a:off x="9605743" y="3959403"/>
            <a:ext cx="2458622" cy="2334602"/>
            <a:chOff x="9605743" y="3959403"/>
            <a:chExt cx="2458622" cy="2334602"/>
          </a:xfrm>
        </p:grpSpPr>
        <p:sp>
          <p:nvSpPr>
            <p:cNvPr id="36" name="Rectangle 35">
              <a:extLst>
                <a:ext uri="{FF2B5EF4-FFF2-40B4-BE49-F238E27FC236}">
                  <a16:creationId xmlns:a16="http://schemas.microsoft.com/office/drawing/2014/main" id="{AB3D0DBA-7AD3-408F-930E-EEF100AC3263}"/>
                </a:ext>
              </a:extLst>
            </p:cNvPr>
            <p:cNvSpPr/>
            <p:nvPr/>
          </p:nvSpPr>
          <p:spPr bwMode="auto">
            <a:xfrm>
              <a:off x="9973317"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a:solidFill>
                    <a:schemeClr val="accent1"/>
                  </a:solidFill>
                  <a:latin typeface="Segoe UI Semibold" panose="020B0702040204020203" pitchFamily="34" charset="0"/>
                  <a:ea typeface="Segoe UI" pitchFamily="34" charset="0"/>
                  <a:cs typeface="Segoe UI Semibold" panose="020B0702040204020203" pitchFamily="34" charset="0"/>
                </a:rPr>
                <a:t>Specialized </a:t>
              </a:r>
            </a:p>
            <a:p>
              <a:pPr lvl="0" algn="ctr" defTabSz="700815" fontAlgn="base">
                <a:spcBef>
                  <a:spcPts val="300"/>
                </a:spcBef>
                <a:spcAft>
                  <a:spcPct val="0"/>
                </a:spcAft>
                <a:defRPr/>
              </a:pPr>
              <a:r>
                <a:rPr lang="en-US" sz="1800" kern="0">
                  <a:solidFill>
                    <a:schemeClr val="accent1"/>
                  </a:solidFill>
                  <a:latin typeface="Segoe UI Semibold" panose="020B0702040204020203" pitchFamily="34" charset="0"/>
                  <a:ea typeface="Segoe UI" pitchFamily="34" charset="0"/>
                  <a:cs typeface="Segoe UI Semibold" panose="020B0702040204020203" pitchFamily="34" charset="0"/>
                </a:rPr>
                <a:t>workloads</a:t>
              </a:r>
            </a:p>
          </p:txBody>
        </p:sp>
        <p:sp>
          <p:nvSpPr>
            <p:cNvPr id="37" name="Rectangle 36">
              <a:extLst>
                <a:ext uri="{FF2B5EF4-FFF2-40B4-BE49-F238E27FC236}">
                  <a16:creationId xmlns:a16="http://schemas.microsoft.com/office/drawing/2014/main" id="{8855F29E-3A2F-41C8-9BC2-41630D96C103}"/>
                </a:ext>
              </a:extLst>
            </p:cNvPr>
            <p:cNvSpPr/>
            <p:nvPr/>
          </p:nvSpPr>
          <p:spPr bwMode="auto">
            <a:xfrm>
              <a:off x="9605743"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a:cs typeface="Segoe UI Semilight" panose="020B0402040204020203" pitchFamily="34" charset="0"/>
                </a:rPr>
                <a:t>Design and engineering</a:t>
              </a:r>
            </a:p>
            <a:p>
              <a:pPr algn="ctr" defTabSz="932060">
                <a:spcBef>
                  <a:spcPts val="1198"/>
                </a:spcBef>
                <a:defRPr/>
              </a:pPr>
              <a:r>
                <a:rPr lang="en-US" sz="1600">
                  <a:cs typeface="Segoe UI Semilight" panose="020B0402040204020203" pitchFamily="34" charset="0"/>
                </a:rPr>
                <a:t>Legacy apps</a:t>
              </a:r>
            </a:p>
            <a:p>
              <a:pPr algn="ctr" defTabSz="932060">
                <a:spcBef>
                  <a:spcPts val="1198"/>
                </a:spcBef>
                <a:defRPr/>
              </a:pPr>
              <a:r>
                <a:rPr lang="en-US" sz="1600">
                  <a:cs typeface="Segoe UI Semilight" panose="020B0402040204020203" pitchFamily="34" charset="0"/>
                </a:rPr>
                <a:t>Software dev test</a:t>
              </a:r>
            </a:p>
          </p:txBody>
        </p:sp>
      </p:grpSp>
      <p:cxnSp>
        <p:nvCxnSpPr>
          <p:cNvPr id="38" name="Straight Connector 37">
            <a:extLst>
              <a:ext uri="{FF2B5EF4-FFF2-40B4-BE49-F238E27FC236}">
                <a16:creationId xmlns:a16="http://schemas.microsoft.com/office/drawing/2014/main" id="{5674E4AD-743D-4FAD-B971-B20688C83583}"/>
              </a:ext>
            </a:extLst>
          </p:cNvPr>
          <p:cNvCxnSpPr>
            <a:cxnSpLocks/>
          </p:cNvCxnSpPr>
          <p:nvPr/>
        </p:nvCxnSpPr>
        <p:spPr>
          <a:xfrm>
            <a:off x="3293900" y="4316826"/>
            <a:ext cx="0" cy="1483839"/>
          </a:xfrm>
          <a:prstGeom prst="line">
            <a:avLst/>
          </a:prstGeom>
          <a:noFill/>
          <a:ln w="3175">
            <a:solidFill>
              <a:schemeClr val="accent2">
                <a:lumMod val="20000"/>
                <a:lumOff val="80000"/>
              </a:schemeClr>
            </a:solidFill>
            <a:headEnd type="oval" w="sm" len="sm"/>
            <a:tailEnd type="oval" w="sm" len="sm"/>
          </a:ln>
        </p:spPr>
      </p:cxnSp>
      <p:cxnSp>
        <p:nvCxnSpPr>
          <p:cNvPr id="39" name="Straight Connector 38">
            <a:extLst>
              <a:ext uri="{FF2B5EF4-FFF2-40B4-BE49-F238E27FC236}">
                <a16:creationId xmlns:a16="http://schemas.microsoft.com/office/drawing/2014/main" id="{BC7E76E7-6EF1-447B-B78B-5B520B2C5768}"/>
              </a:ext>
            </a:extLst>
          </p:cNvPr>
          <p:cNvCxnSpPr>
            <a:cxnSpLocks/>
          </p:cNvCxnSpPr>
          <p:nvPr/>
        </p:nvCxnSpPr>
        <p:spPr>
          <a:xfrm>
            <a:off x="6310362" y="4316826"/>
            <a:ext cx="0" cy="1483839"/>
          </a:xfrm>
          <a:prstGeom prst="line">
            <a:avLst/>
          </a:prstGeom>
          <a:noFill/>
          <a:ln w="3175">
            <a:solidFill>
              <a:schemeClr val="accent2">
                <a:lumMod val="20000"/>
                <a:lumOff val="80000"/>
              </a:schemeClr>
            </a:solidFill>
            <a:headEnd type="oval" w="sm" len="sm"/>
            <a:tailEnd type="oval" w="sm" len="sm"/>
          </a:ln>
        </p:spPr>
      </p:cxnSp>
      <p:cxnSp>
        <p:nvCxnSpPr>
          <p:cNvPr id="40" name="Straight Connector 39">
            <a:extLst>
              <a:ext uri="{FF2B5EF4-FFF2-40B4-BE49-F238E27FC236}">
                <a16:creationId xmlns:a16="http://schemas.microsoft.com/office/drawing/2014/main" id="{F045EA67-757A-4356-A61F-F8E804977159}"/>
              </a:ext>
            </a:extLst>
          </p:cNvPr>
          <p:cNvCxnSpPr>
            <a:cxnSpLocks/>
          </p:cNvCxnSpPr>
          <p:nvPr/>
        </p:nvCxnSpPr>
        <p:spPr>
          <a:xfrm>
            <a:off x="9326824" y="4316826"/>
            <a:ext cx="0" cy="1483839"/>
          </a:xfrm>
          <a:prstGeom prst="line">
            <a:avLst/>
          </a:prstGeom>
          <a:noFill/>
          <a:ln w="3175">
            <a:solidFill>
              <a:schemeClr val="accent2">
                <a:lumMod val="20000"/>
                <a:lumOff val="80000"/>
              </a:schemeClr>
            </a:solidFill>
            <a:headEnd type="oval" w="sm" len="sm"/>
            <a:tailEnd type="oval" w="sm" len="sm"/>
          </a:ln>
        </p:spPr>
      </p:cxnSp>
    </p:spTree>
    <p:extLst>
      <p:ext uri="{BB962C8B-B14F-4D97-AF65-F5344CB8AC3E}">
        <p14:creationId xmlns:p14="http://schemas.microsoft.com/office/powerpoint/2010/main" val="188946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2" presetClass="entr" presetSubtype="4" decel="10000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ppt_x"/>
                                          </p:val>
                                        </p:tav>
                                        <p:tav tm="100000">
                                          <p:val>
                                            <p:strVal val="#ppt_x"/>
                                          </p:val>
                                        </p:tav>
                                      </p:tavLst>
                                    </p:anim>
                                    <p:anim calcmode="lin" valueType="num">
                                      <p:cBhvr additive="base">
                                        <p:cTn id="20" dur="75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750" fill="hold"/>
                                        <p:tgtEl>
                                          <p:spTgt spid="21"/>
                                        </p:tgtEl>
                                        <p:attrNameLst>
                                          <p:attrName>ppt_x</p:attrName>
                                        </p:attrNameLst>
                                      </p:cBhvr>
                                      <p:tavLst>
                                        <p:tav tm="0">
                                          <p:val>
                                            <p:strVal val="#ppt_x"/>
                                          </p:val>
                                        </p:tav>
                                        <p:tav tm="100000">
                                          <p:val>
                                            <p:strVal val="#ppt_x"/>
                                          </p:val>
                                        </p:tav>
                                      </p:tavLst>
                                    </p:anim>
                                    <p:anim calcmode="lin" valueType="num">
                                      <p:cBhvr additive="base">
                                        <p:cTn id="28" dur="75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5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50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750" fill="hold"/>
                                        <p:tgtEl>
                                          <p:spTgt spid="28"/>
                                        </p:tgtEl>
                                        <p:attrNameLst>
                                          <p:attrName>ppt_x</p:attrName>
                                        </p:attrNameLst>
                                      </p:cBhvr>
                                      <p:tavLst>
                                        <p:tav tm="0">
                                          <p:val>
                                            <p:strVal val="#ppt_x"/>
                                          </p:val>
                                        </p:tav>
                                        <p:tav tm="100000">
                                          <p:val>
                                            <p:strVal val="#ppt_x"/>
                                          </p:val>
                                        </p:tav>
                                      </p:tavLst>
                                    </p:anim>
                                    <p:anim calcmode="lin" valueType="num">
                                      <p:cBhvr additive="base">
                                        <p:cTn id="36" dur="75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750" fill="hold"/>
                                        <p:tgtEl>
                                          <p:spTgt spid="35"/>
                                        </p:tgtEl>
                                        <p:attrNameLst>
                                          <p:attrName>ppt_x</p:attrName>
                                        </p:attrNameLst>
                                      </p:cBhvr>
                                      <p:tavLst>
                                        <p:tav tm="0">
                                          <p:val>
                                            <p:strVal val="#ppt_x"/>
                                          </p:val>
                                        </p:tav>
                                        <p:tav tm="100000">
                                          <p:val>
                                            <p:strVal val="#ppt_x"/>
                                          </p:val>
                                        </p:tav>
                                      </p:tavLst>
                                    </p:anim>
                                    <p:anim calcmode="lin" valueType="num">
                                      <p:cBhvr additive="base">
                                        <p:cTn id="44" dur="75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2001" y="974"/>
            <a:ext cx="2774414" cy="68560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66" y="974"/>
            <a:ext cx="2776033"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362" y="1743776"/>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362" y="2699849"/>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362" y="3655921"/>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362" y="4611993"/>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362" y="5568065"/>
            <a:ext cx="3188305" cy="818055"/>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3429" y="2791094"/>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3429" y="3751243"/>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3429" y="5671542"/>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3429" y="4711393"/>
            <a:ext cx="537514"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7522" y="1847254"/>
            <a:ext cx="509329" cy="611096"/>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9658" y="3924849"/>
            <a:ext cx="263462" cy="26388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4049" y="2949517"/>
            <a:ext cx="274678" cy="2942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4793" y="5851767"/>
            <a:ext cx="313189" cy="25064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3614" y="4898962"/>
            <a:ext cx="235545" cy="235959"/>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endParaRPr lang="en-US" sz="784">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5731" y="2002468"/>
            <a:ext cx="231313" cy="30067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0068" y="471884"/>
            <a:ext cx="2394794"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312">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0816" y="972"/>
            <a:ext cx="4310320" cy="6856054"/>
          </a:xfrm>
          <a:prstGeom prst="rect">
            <a:avLst/>
          </a:prstGeom>
          <a:solidFill>
            <a:schemeClr val="bg1">
              <a:lumMod val="95000"/>
            </a:schemeClr>
          </a:solidFill>
        </p:spPr>
        <p:txBody>
          <a:bodyPr wrap="square" lIns="179259" tIns="179259" rIns="268889" bIns="179259"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00000"/>
              </a:lnSpc>
              <a:spcBef>
                <a:spcPts val="1175"/>
              </a:spcBef>
              <a:spcAft>
                <a:spcPts val="588"/>
              </a:spcAft>
              <a:buNone/>
            </a:pPr>
            <a:r>
              <a:rPr lang="en-US" sz="1961">
                <a:solidFill>
                  <a:srgbClr val="353535"/>
                </a:solidFill>
                <a:latin typeface="+mn-lt"/>
                <a:cs typeface="Segoe UI Semilight" panose="020B0402040204020203" pitchFamily="34" charset="0"/>
              </a:rPr>
              <a:t>Securely collocate multiple version</a:t>
            </a:r>
            <a:br>
              <a:rPr lang="en-US" sz="1961">
                <a:solidFill>
                  <a:srgbClr val="353535"/>
                </a:solidFill>
                <a:latin typeface="+mn-lt"/>
                <a:cs typeface="Segoe UI Semilight" panose="020B0402040204020203" pitchFamily="34" charset="0"/>
              </a:rPr>
            </a:br>
            <a:r>
              <a:rPr lang="en-US" sz="1961">
                <a:solidFill>
                  <a:srgbClr val="353535"/>
                </a:solidFill>
                <a:latin typeface="+mn-lt"/>
                <a:cs typeface="Segoe UI Semilight" panose="020B0402040204020203" pitchFamily="34" charset="0"/>
              </a:rPr>
              <a:t>of Java on same base image</a:t>
            </a:r>
          </a:p>
          <a:p>
            <a:pPr marL="0" indent="0" defTabSz="914192">
              <a:lnSpc>
                <a:spcPct val="100000"/>
              </a:lnSpc>
              <a:spcBef>
                <a:spcPts val="1175"/>
              </a:spcBef>
              <a:spcAft>
                <a:spcPts val="588"/>
              </a:spcAft>
              <a:buNone/>
            </a:pPr>
            <a:r>
              <a:rPr lang="en-US" sz="1961">
                <a:solidFill>
                  <a:srgbClr val="353535"/>
                </a:solidFill>
                <a:latin typeface="+mn-lt"/>
                <a:cs typeface="Segoe UI Semilight" panose="020B0402040204020203" pitchFamily="34" charset="0"/>
              </a:rPr>
              <a:t>Run each app or website with specific version of Java required for full functionality</a:t>
            </a:r>
          </a:p>
          <a:p>
            <a:pPr marL="0" indent="0" defTabSz="914192">
              <a:lnSpc>
                <a:spcPct val="100000"/>
              </a:lnSpc>
              <a:spcBef>
                <a:spcPts val="1175"/>
              </a:spcBef>
              <a:spcAft>
                <a:spcPts val="588"/>
              </a:spcAft>
              <a:buNone/>
            </a:pPr>
            <a:r>
              <a:rPr lang="en-US" sz="1961">
                <a:solidFill>
                  <a:srgbClr val="353535"/>
                </a:solidFill>
                <a:latin typeface="+mn-lt"/>
                <a:cs typeface="Segoe UI Semilight" panose="020B0402040204020203" pitchFamily="34" charset="0"/>
              </a:rPr>
              <a:t>Uses </a:t>
            </a:r>
            <a:r>
              <a:rPr lang="en-US" sz="1961" err="1">
                <a:solidFill>
                  <a:srgbClr val="353535"/>
                </a:solidFill>
                <a:latin typeface="+mn-lt"/>
                <a:cs typeface="Segoe UI Semilight" panose="020B0402040204020203" pitchFamily="34" charset="0"/>
              </a:rPr>
              <a:t>FSLogix</a:t>
            </a:r>
            <a:r>
              <a:rPr lang="en-US" sz="1961">
                <a:solidFill>
                  <a:srgbClr val="353535"/>
                </a:solidFill>
                <a:latin typeface="+mn-lt"/>
                <a:cs typeface="Segoe UI Semilight" panose="020B0402040204020203" pitchFamily="34" charset="0"/>
              </a:rPr>
              <a:t> App Masking to hide unused versions of Java when not needed</a:t>
            </a:r>
          </a:p>
        </p:txBody>
      </p:sp>
      <p:grpSp>
        <p:nvGrpSpPr>
          <p:cNvPr id="6" name="Group 5">
            <a:extLst>
              <a:ext uri="{FF2B5EF4-FFF2-40B4-BE49-F238E27FC236}">
                <a16:creationId xmlns:a16="http://schemas.microsoft.com/office/drawing/2014/main" id="{6739362F-6039-40B8-817E-953D7614BB59}"/>
              </a:ext>
            </a:extLst>
          </p:cNvPr>
          <p:cNvGrpSpPr/>
          <p:nvPr/>
        </p:nvGrpSpPr>
        <p:grpSpPr>
          <a:xfrm>
            <a:off x="-3362" y="5568065"/>
            <a:ext cx="3188305" cy="818055"/>
            <a:chOff x="4351787" y="5679527"/>
            <a:chExt cx="3252698" cy="834577"/>
          </a:xfrm>
        </p:grpSpPr>
        <p:sp>
          <p:nvSpPr>
            <p:cNvPr id="144" name="Rectangle 143">
              <a:extLst>
                <a:ext uri="{FF2B5EF4-FFF2-40B4-BE49-F238E27FC236}">
                  <a16:creationId xmlns:a16="http://schemas.microsoft.com/office/drawing/2014/main" id="{4C77B8C9-EAB3-4EB5-A8B1-291A1B712658}"/>
                </a:ext>
              </a:extLst>
            </p:cNvPr>
            <p:cNvSpPr/>
            <p:nvPr/>
          </p:nvSpPr>
          <p:spPr bwMode="auto">
            <a:xfrm>
              <a:off x="4351787" y="5679527"/>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038" tIns="45706" rIns="91414" bIns="45706" numCol="1" spcCol="0" rtlCol="0" fromWordArt="0" anchor="ctr" anchorCtr="0" forceAA="0" compatLnSpc="1">
              <a:prstTxWarp prst="textNoShape">
                <a:avLst/>
              </a:prstTxWarp>
              <a:noAutofit/>
            </a:bodyPr>
            <a:lstStyle/>
            <a:p>
              <a:pPr defTabSz="913751" fontAlgn="base">
                <a:spcBef>
                  <a:spcPct val="0"/>
                </a:spcBef>
                <a:defRPr/>
              </a:pPr>
              <a:r>
                <a:rPr lang="en-US" sz="1961" kern="0">
                  <a:solidFill>
                    <a:srgbClr val="0078D7"/>
                  </a:solidFill>
                  <a:latin typeface="Segoe UI Semilight"/>
                  <a:cs typeface="Segoe UI" pitchFamily="34" charset="0"/>
                </a:rPr>
                <a:t>Java Redirection </a:t>
              </a:r>
            </a:p>
          </p:txBody>
        </p:sp>
        <p:sp>
          <p:nvSpPr>
            <p:cNvPr id="164" name="Rectangle: Top Corners Rounded 163">
              <a:extLst>
                <a:ext uri="{FF2B5EF4-FFF2-40B4-BE49-F238E27FC236}">
                  <a16:creationId xmlns:a16="http://schemas.microsoft.com/office/drawing/2014/main" id="{DDF1FD07-1D12-4FA2-A924-1C33D5439DD2}"/>
                </a:ext>
              </a:extLst>
            </p:cNvPr>
            <p:cNvSpPr/>
            <p:nvPr/>
          </p:nvSpPr>
          <p:spPr bwMode="auto">
            <a:xfrm rot="5400000">
              <a:off x="4389321" y="5785096"/>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3751" fontAlgn="base">
                <a:spcBef>
                  <a:spcPct val="0"/>
                </a:spcBef>
                <a:defRPr/>
              </a:pPr>
              <a:endParaRPr lang="en-US" sz="1961" kern="0">
                <a:solidFill>
                  <a:srgbClr val="353535"/>
                </a:solidFill>
                <a:latin typeface="Segoe UI Semibold" panose="020B0702040204020203" pitchFamily="34" charset="0"/>
                <a:ea typeface="Segoe UI" pitchFamily="34" charset="0"/>
                <a:cs typeface="Segoe UI" pitchFamily="34" charset="0"/>
              </a:endParaRPr>
            </a:p>
          </p:txBody>
        </p:sp>
        <p:sp>
          <p:nvSpPr>
            <p:cNvPr id="173" name="Browser" title="Icon of a browser window">
              <a:extLst>
                <a:ext uri="{FF2B5EF4-FFF2-40B4-BE49-F238E27FC236}">
                  <a16:creationId xmlns:a16="http://schemas.microsoft.com/office/drawing/2014/main" id="{4564127A-7E8A-4D4C-A15C-3E520993F7DD}"/>
                </a:ext>
              </a:extLst>
            </p:cNvPr>
            <p:cNvSpPr>
              <a:spLocks noChangeAspect="1" noEditPoints="1"/>
            </p:cNvSpPr>
            <p:nvPr/>
          </p:nvSpPr>
          <p:spPr bwMode="auto">
            <a:xfrm>
              <a:off x="4492732" y="5968959"/>
              <a:ext cx="319514" cy="2557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567">
                <a:solidFill>
                  <a:srgbClr val="353535"/>
                </a:solidFill>
                <a:latin typeface="Segoe UI Semilight"/>
              </a:endParaRPr>
            </a:p>
          </p:txBody>
        </p:sp>
      </p:grpSp>
      <p:grpSp>
        <p:nvGrpSpPr>
          <p:cNvPr id="174" name="Group 173">
            <a:extLst>
              <a:ext uri="{FF2B5EF4-FFF2-40B4-BE49-F238E27FC236}">
                <a16:creationId xmlns:a16="http://schemas.microsoft.com/office/drawing/2014/main" id="{B0913344-C807-4F7D-B968-896179C27BA9}"/>
              </a:ext>
            </a:extLst>
          </p:cNvPr>
          <p:cNvGrpSpPr>
            <a:grpSpLocks noChangeAspect="1"/>
          </p:cNvGrpSpPr>
          <p:nvPr/>
        </p:nvGrpSpPr>
        <p:grpSpPr>
          <a:xfrm>
            <a:off x="3530375" y="1992746"/>
            <a:ext cx="4006393" cy="2872506"/>
            <a:chOff x="5263383" y="1373332"/>
            <a:chExt cx="5453237" cy="3909868"/>
          </a:xfrm>
        </p:grpSpPr>
        <p:pic>
          <p:nvPicPr>
            <p:cNvPr id="175" name="Picture 174">
              <a:extLst>
                <a:ext uri="{FF2B5EF4-FFF2-40B4-BE49-F238E27FC236}">
                  <a16:creationId xmlns:a16="http://schemas.microsoft.com/office/drawing/2014/main" id="{710DF903-CF01-4DFF-96B9-FDF0BF02A82E}"/>
                </a:ext>
              </a:extLst>
            </p:cNvPr>
            <p:cNvPicPr>
              <a:picLocks noChangeAspect="1"/>
            </p:cNvPicPr>
            <p:nvPr/>
          </p:nvPicPr>
          <p:blipFill>
            <a:blip r:embed="rId2"/>
            <a:stretch>
              <a:fillRect/>
            </a:stretch>
          </p:blipFill>
          <p:spPr>
            <a:xfrm>
              <a:off x="5263383" y="1373332"/>
              <a:ext cx="5453237" cy="3909868"/>
            </a:xfrm>
            <a:prstGeom prst="rect">
              <a:avLst/>
            </a:prstGeom>
          </p:spPr>
        </p:pic>
        <p:pic>
          <p:nvPicPr>
            <p:cNvPr id="176" name="Picture 175">
              <a:extLst>
                <a:ext uri="{FF2B5EF4-FFF2-40B4-BE49-F238E27FC236}">
                  <a16:creationId xmlns:a16="http://schemas.microsoft.com/office/drawing/2014/main" id="{7A878900-4A91-4B1F-869C-358E80F083D6}"/>
                </a:ext>
              </a:extLst>
            </p:cNvPr>
            <p:cNvPicPr>
              <a:picLocks noChangeAspect="1"/>
            </p:cNvPicPr>
            <p:nvPr/>
          </p:nvPicPr>
          <p:blipFill>
            <a:blip r:embed="rId3"/>
            <a:stretch>
              <a:fillRect/>
            </a:stretch>
          </p:blipFill>
          <p:spPr>
            <a:xfrm>
              <a:off x="6869553" y="3136602"/>
              <a:ext cx="2512125" cy="260220"/>
            </a:xfrm>
            <a:prstGeom prst="rect">
              <a:avLst/>
            </a:prstGeom>
          </p:spPr>
        </p:pic>
      </p:grpSp>
    </p:spTree>
    <p:extLst>
      <p:ext uri="{BB962C8B-B14F-4D97-AF65-F5344CB8AC3E}">
        <p14:creationId xmlns:p14="http://schemas.microsoft.com/office/powerpoint/2010/main" val="332496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9">
                                            <p:txEl>
                                              <p:pRg st="1" end="1"/>
                                            </p:txEl>
                                          </p:spTgt>
                                        </p:tgtEl>
                                        <p:attrNameLst>
                                          <p:attrName>style.visibility</p:attrName>
                                        </p:attrNameLst>
                                      </p:cBhvr>
                                      <p:to>
                                        <p:strVal val="visible"/>
                                      </p:to>
                                    </p:set>
                                    <p:animEffect transition="in" filter="fade">
                                      <p:cBhvr>
                                        <p:cTn id="15" dur="500"/>
                                        <p:tgtEl>
                                          <p:spTgt spid="7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xEl>
                                              <p:pRg st="2" end="2"/>
                                            </p:txEl>
                                          </p:spTgt>
                                        </p:tgtEl>
                                        <p:attrNameLst>
                                          <p:attrName>style.visibility</p:attrName>
                                        </p:attrNameLst>
                                      </p:cBhvr>
                                      <p:to>
                                        <p:strVal val="visible"/>
                                      </p:to>
                                    </p:set>
                                    <p:animEffect transition="in" filter="fade">
                                      <p:cBhvr>
                                        <p:cTn id="18" dur="500"/>
                                        <p:tgtEl>
                                          <p:spTgt spid="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BBEEF6-B22F-4FDD-AE9F-2006A1D7C6E0}"/>
              </a:ext>
            </a:extLst>
          </p:cNvPr>
          <p:cNvSpPr/>
          <p:nvPr/>
        </p:nvSpPr>
        <p:spPr bwMode="auto">
          <a:xfrm>
            <a:off x="1380803" y="1219063"/>
            <a:ext cx="4319962" cy="355180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2040" b="0" i="0" u="none" strike="noStrike" kern="1200" cap="none" spc="0" normalizeH="0" baseline="0" noProof="0" dirty="0">
                <a:ln>
                  <a:noFill/>
                </a:ln>
                <a:solidFill>
                  <a:srgbClr val="0078D4"/>
                </a:solidFill>
                <a:effectLst/>
                <a:uLnTx/>
                <a:uFillTx/>
                <a:latin typeface="Segoe UI Semibold"/>
                <a:ea typeface="+mn-ea"/>
                <a:cs typeface="+mn-cs"/>
              </a:rPr>
              <a:t>Client</a:t>
            </a:r>
          </a:p>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1428" b="0" i="0" u="none" strike="noStrike" kern="1200" cap="none" spc="0" normalizeH="0" baseline="0" noProof="0" dirty="0">
                <a:ln>
                  <a:noFill/>
                </a:ln>
                <a:solidFill>
                  <a:srgbClr val="000000"/>
                </a:solidFill>
                <a:effectLst/>
                <a:uLnTx/>
                <a:uFillTx/>
                <a:latin typeface="Segoe UI"/>
                <a:ea typeface="+mn-ea"/>
                <a:cs typeface="+mn-cs"/>
              </a:rPr>
              <a:t>Customers are eligible to access Windows 10 single and multi session and Windows 7 with Windows Virtual Desktop (WVD) if they have one of the following licenses*:</a:t>
            </a:r>
            <a:endParaRPr kumimoji="0" lang="en-US" altLang="en-US" sz="1428" b="0" i="0" u="none" strike="noStrike" kern="1200" cap="none" spc="0" normalizeH="0" baseline="0" noProof="0" dirty="0">
              <a:ln>
                <a:noFill/>
              </a:ln>
              <a:solidFill>
                <a:srgbClr val="000000"/>
              </a:solidFill>
              <a:effectLst/>
              <a:uLnTx/>
              <a:uFillTx/>
              <a:latin typeface="Segoe UI"/>
              <a:ea typeface="+mn-ea"/>
              <a:cs typeface="Segoe UI"/>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dirty="0">
                <a:ln>
                  <a:noFill/>
                </a:ln>
                <a:solidFill>
                  <a:srgbClr val="000000"/>
                </a:solidFill>
                <a:effectLst/>
                <a:uLnTx/>
                <a:uFillTx/>
                <a:latin typeface="Segoe UI Semibold"/>
                <a:ea typeface="+mn-ea"/>
                <a:cs typeface="+mn-cs"/>
              </a:rPr>
              <a:t>Microsoft 365 E3/E5</a:t>
            </a:r>
            <a:endParaRPr kumimoji="0" lang="en-US" altLang="en-US" sz="1428" b="0" i="0" u="none" strike="noStrike" kern="1200" cap="none" spc="0" normalizeH="0" baseline="0" noProof="0" dirty="0">
              <a:ln>
                <a:noFill/>
              </a:ln>
              <a:solidFill>
                <a:srgbClr val="000000"/>
              </a:solidFill>
              <a:effectLst/>
              <a:uLnTx/>
              <a:uFillTx/>
              <a:latin typeface="Segoe UI Semibold"/>
              <a:ea typeface="+mn-ea"/>
              <a:cs typeface="Segoe UI Semibold"/>
            </a:endParaRPr>
          </a:p>
          <a:p>
            <a:pPr marL="186519" marR="0" lvl="1" indent="-186519" algn="l" defTabSz="932597" rtl="0" eaLnBrk="1" fontAlgn="auto" latinLnBrk="0" hangingPunct="1">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dirty="0">
                <a:ln>
                  <a:noFill/>
                </a:ln>
                <a:solidFill>
                  <a:srgbClr val="000000"/>
                </a:solidFill>
                <a:effectLst/>
                <a:uLnTx/>
                <a:uFillTx/>
                <a:latin typeface="Segoe UI Semibold"/>
                <a:ea typeface="+mn-ea"/>
                <a:cs typeface="+mn-cs"/>
              </a:rPr>
              <a:t>Microsoft 365 A3/A5/Student Use Benefits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dirty="0">
                <a:ln>
                  <a:noFill/>
                </a:ln>
                <a:solidFill>
                  <a:srgbClr val="000000"/>
                </a:solidFill>
                <a:effectLst/>
                <a:uLnTx/>
                <a:uFillTx/>
                <a:latin typeface="Segoe UI Semibold"/>
                <a:ea typeface="+mn-ea"/>
                <a:cs typeface="+mn-cs"/>
              </a:rPr>
              <a:t>Microsoft 365 F1</a:t>
            </a:r>
            <a:endParaRPr kumimoji="0" lang="en-US" altLang="en-US" sz="1428" b="0" i="0" u="none" strike="noStrike" kern="1200" cap="none" spc="0" normalizeH="0" baseline="0" noProof="0" dirty="0">
              <a:ln>
                <a:noFill/>
              </a:ln>
              <a:solidFill>
                <a:srgbClr val="000000"/>
              </a:solidFill>
              <a:effectLst/>
              <a:uLnTx/>
              <a:uFillTx/>
              <a:latin typeface="Segoe UI Semibold"/>
              <a:ea typeface="+mn-ea"/>
              <a:cs typeface="Segoe UI Semibold"/>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dirty="0">
                <a:ln>
                  <a:noFill/>
                </a:ln>
                <a:solidFill>
                  <a:srgbClr val="000000"/>
                </a:solidFill>
                <a:effectLst/>
                <a:uLnTx/>
                <a:uFillTx/>
                <a:latin typeface="Segoe UI Semibold"/>
                <a:ea typeface="+mn-ea"/>
                <a:cs typeface="+mn-cs"/>
              </a:rPr>
              <a:t>Microsoft 365 Business</a:t>
            </a:r>
            <a:endParaRPr kumimoji="0" lang="en-US" altLang="en-US" sz="1428" b="0" i="0" u="none" strike="noStrike" kern="1200" cap="none" spc="0" normalizeH="0" baseline="0" noProof="0" dirty="0">
              <a:ln>
                <a:noFill/>
              </a:ln>
              <a:solidFill>
                <a:srgbClr val="000000"/>
              </a:solidFill>
              <a:effectLst/>
              <a:uLnTx/>
              <a:uFillTx/>
              <a:latin typeface="Segoe UI Semibold"/>
              <a:ea typeface="+mn-ea"/>
              <a:cs typeface="Segoe UI Semibold"/>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dirty="0">
                <a:ln>
                  <a:noFill/>
                </a:ln>
                <a:solidFill>
                  <a:srgbClr val="000000"/>
                </a:solidFill>
                <a:effectLst/>
                <a:uLnTx/>
                <a:uFillTx/>
                <a:latin typeface="Segoe UI Semibold"/>
                <a:ea typeface="+mn-ea"/>
                <a:cs typeface="+mn-cs"/>
              </a:rPr>
              <a:t>Windows 10 Enterprise E3/E5</a:t>
            </a:r>
            <a:endParaRPr kumimoji="0" lang="en-US" altLang="en-US" sz="1428" b="0" i="0" u="none" strike="noStrike" kern="1200" cap="none" spc="0" normalizeH="0" baseline="0" noProof="0" dirty="0">
              <a:ln>
                <a:noFill/>
              </a:ln>
              <a:solidFill>
                <a:srgbClr val="000000"/>
              </a:solidFill>
              <a:effectLst/>
              <a:uLnTx/>
              <a:uFillTx/>
              <a:latin typeface="Segoe UI Semibold"/>
              <a:ea typeface="+mn-ea"/>
              <a:cs typeface="Segoe UI Semibold"/>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dirty="0">
                <a:ln>
                  <a:noFill/>
                </a:ln>
                <a:solidFill>
                  <a:srgbClr val="000000"/>
                </a:solidFill>
                <a:effectLst/>
                <a:uLnTx/>
                <a:uFillTx/>
                <a:latin typeface="Segoe UI Semibold"/>
                <a:ea typeface="+mn-ea"/>
                <a:cs typeface="+mn-cs"/>
              </a:rPr>
              <a:t>Windows 10 Education A3/A5</a:t>
            </a:r>
            <a:endParaRPr kumimoji="0" lang="en-US" altLang="en-US" sz="1428" b="0" i="0" u="none" strike="noStrike" kern="1200" cap="none" spc="0" normalizeH="0" baseline="0" noProof="0" dirty="0">
              <a:ln>
                <a:noFill/>
              </a:ln>
              <a:solidFill>
                <a:srgbClr val="000000"/>
              </a:solidFill>
              <a:effectLst/>
              <a:uLnTx/>
              <a:uFillTx/>
              <a:latin typeface="Segoe UI Semibold"/>
              <a:ea typeface="+mn-ea"/>
              <a:cs typeface="Segoe UI Semibold"/>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dirty="0">
                <a:ln>
                  <a:noFill/>
                </a:ln>
                <a:solidFill>
                  <a:srgbClr val="000000"/>
                </a:solidFill>
                <a:effectLst/>
                <a:uLnTx/>
                <a:uFillTx/>
                <a:latin typeface="Segoe UI Semibold"/>
                <a:ea typeface="+mn-ea"/>
                <a:cs typeface="+mn-cs"/>
              </a:rPr>
              <a:t>Windows 10 VDA per user</a:t>
            </a:r>
            <a:endParaRPr kumimoji="0" lang="en-US" altLang="en-US" sz="1428" b="0" i="0" u="none" strike="noStrike" kern="1200" cap="none" spc="0" normalizeH="0" baseline="0" noProof="0" dirty="0">
              <a:ln>
                <a:noFill/>
              </a:ln>
              <a:solidFill>
                <a:srgbClr val="000000"/>
              </a:solidFill>
              <a:effectLst/>
              <a:uLnTx/>
              <a:uFillTx/>
              <a:latin typeface="Segoe UI Semibold"/>
              <a:ea typeface="+mn-ea"/>
              <a:cs typeface="Segoe UI Semibold"/>
            </a:endParaRPr>
          </a:p>
        </p:txBody>
      </p:sp>
      <p:sp>
        <p:nvSpPr>
          <p:cNvPr id="4" name="Title 1">
            <a:extLst>
              <a:ext uri="{FF2B5EF4-FFF2-40B4-BE49-F238E27FC236}">
                <a16:creationId xmlns:a16="http://schemas.microsoft.com/office/drawing/2014/main" id="{B2FD181D-B0B7-448D-B52C-0A8E7B95EC1B}"/>
              </a:ext>
            </a:extLst>
          </p:cNvPr>
          <p:cNvSpPr>
            <a:spLocks noGrp="1"/>
          </p:cNvSpPr>
          <p:nvPr>
            <p:ph type="title"/>
          </p:nvPr>
        </p:nvSpPr>
        <p:spPr>
          <a:xfrm>
            <a:off x="466369" y="419672"/>
            <a:ext cx="11503738" cy="502317"/>
          </a:xfrm>
        </p:spPr>
        <p:txBody>
          <a:bodyPr>
            <a:normAutofit fontScale="90000"/>
          </a:bodyPr>
          <a:lstStyle/>
          <a:p>
            <a:r>
              <a:rPr lang="en-US" sz="3264"/>
              <a:t>Most customers are already eligible for WVD</a:t>
            </a:r>
            <a:endParaRPr lang="en-US">
              <a:solidFill>
                <a:schemeClr val="bg1"/>
              </a:solidFill>
              <a:latin typeface="+mn-lt"/>
            </a:endParaRPr>
          </a:p>
        </p:txBody>
      </p:sp>
      <p:sp>
        <p:nvSpPr>
          <p:cNvPr id="5" name="Rectangle 4">
            <a:extLst>
              <a:ext uri="{FF2B5EF4-FFF2-40B4-BE49-F238E27FC236}">
                <a16:creationId xmlns:a16="http://schemas.microsoft.com/office/drawing/2014/main" id="{845D6EAC-09EA-4B11-9AB9-456EF748174E}"/>
              </a:ext>
            </a:extLst>
          </p:cNvPr>
          <p:cNvSpPr/>
          <p:nvPr/>
        </p:nvSpPr>
        <p:spPr bwMode="auto">
          <a:xfrm>
            <a:off x="7627265" y="1219063"/>
            <a:ext cx="4319962" cy="219970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2040" b="0" i="0" u="none" strike="noStrike" kern="1200" cap="none" spc="0" normalizeH="0" baseline="0" noProof="0">
                <a:ln>
                  <a:noFill/>
                </a:ln>
                <a:solidFill>
                  <a:srgbClr val="0078D4"/>
                </a:solidFill>
                <a:effectLst/>
                <a:uLnTx/>
                <a:uFillTx/>
                <a:latin typeface="Segoe UI Semibold"/>
                <a:ea typeface="+mn-ea"/>
                <a:cs typeface="+mn-cs"/>
              </a:rPr>
              <a:t>Server</a:t>
            </a:r>
          </a:p>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1428" b="0" i="0" u="none" strike="noStrike" kern="1200" cap="none" spc="0" normalizeH="0" baseline="0" noProof="0">
                <a:ln>
                  <a:noFill/>
                </a:ln>
                <a:solidFill>
                  <a:srgbClr val="000000"/>
                </a:solidFill>
                <a:effectLst/>
                <a:uLnTx/>
                <a:uFillTx/>
                <a:latin typeface="Segoe UI"/>
                <a:ea typeface="+mn-ea"/>
                <a:cs typeface="+mn-cs"/>
              </a:rPr>
              <a:t>Customers are eligible to access Server workloads with Windows Virtual Desktop (WVD) if they have one of the following licenses:</a:t>
            </a: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RDS CAL license with active Software Assurance (SA)</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32597" rtl="0" eaLnBrk="0" fontAlgn="base" latinLnBrk="0" hangingPunct="0">
              <a:lnSpc>
                <a:spcPct val="100000"/>
              </a:lnSpc>
              <a:spcBef>
                <a:spcPts val="816"/>
              </a:spcBef>
              <a:spcAft>
                <a:spcPts val="0"/>
              </a:spcAft>
              <a:buClrTx/>
              <a:buSzTx/>
              <a:buFontTx/>
              <a:buNone/>
              <a:tabLst/>
              <a:defRPr/>
            </a:pPr>
            <a:endParaRPr kumimoji="0" lang="en-US" altLang="en-US" sz="1428" b="0" i="1" u="none" strike="noStrike" kern="1200" cap="none" spc="0" normalizeH="0" baseline="0" noProof="0">
              <a:ln>
                <a:noFill/>
              </a:ln>
              <a:solidFill>
                <a:srgbClr val="000000"/>
              </a:solidFill>
              <a:effectLst/>
              <a:uLnTx/>
              <a:uFillTx/>
              <a:latin typeface="Segoe UI Semibold"/>
              <a:ea typeface="+mn-ea"/>
              <a:cs typeface="+mn-cs"/>
            </a:endParaRPr>
          </a:p>
          <a:p>
            <a:pPr marL="0" marR="0" lvl="1" indent="0" algn="l" defTabSz="932597" rtl="0" eaLnBrk="0" fontAlgn="base" latinLnBrk="0" hangingPunct="0">
              <a:lnSpc>
                <a:spcPct val="100000"/>
              </a:lnSpc>
              <a:spcBef>
                <a:spcPts val="816"/>
              </a:spcBef>
              <a:spcAft>
                <a:spcPts val="0"/>
              </a:spcAft>
              <a:buClrTx/>
              <a:buSzTx/>
              <a:buFontTx/>
              <a:buNone/>
              <a:tabLst/>
              <a:defRPr/>
            </a:pPr>
            <a:r>
              <a:rPr kumimoji="0" lang="en-US" altLang="en-US" sz="1020" b="0" i="1" u="none" strike="noStrike" kern="1200" cap="none" spc="0" normalizeH="0" baseline="0" noProof="0">
                <a:ln>
                  <a:noFill/>
                </a:ln>
                <a:solidFill>
                  <a:srgbClr val="000000"/>
                </a:solidFill>
                <a:effectLst/>
                <a:uLnTx/>
                <a:uFillTx/>
                <a:latin typeface="Segoe UI"/>
                <a:ea typeface="+mn-ea"/>
                <a:cs typeface="+mn-cs"/>
              </a:rPr>
              <a:t>.</a:t>
            </a:r>
            <a:endParaRPr kumimoji="0" lang="en-US" altLang="en-US" sz="1020" b="0" i="1" u="none" strike="noStrike" kern="1200" cap="none" spc="0" normalizeH="0" baseline="0" noProof="0">
              <a:ln>
                <a:noFill/>
              </a:ln>
              <a:solidFill>
                <a:srgbClr val="000000"/>
              </a:solidFill>
              <a:effectLst/>
              <a:uLnTx/>
              <a:uFillTx/>
              <a:latin typeface="Segoe UI"/>
              <a:ea typeface="+mn-ea"/>
              <a:cs typeface="Segoe UI"/>
            </a:endParaRPr>
          </a:p>
        </p:txBody>
      </p:sp>
      <p:grpSp>
        <p:nvGrpSpPr>
          <p:cNvPr id="6" name="Group 5">
            <a:extLst>
              <a:ext uri="{FF2B5EF4-FFF2-40B4-BE49-F238E27FC236}">
                <a16:creationId xmlns:a16="http://schemas.microsoft.com/office/drawing/2014/main" id="{3DB664FE-2693-4A5E-B9D0-14856601599A}"/>
              </a:ext>
            </a:extLst>
          </p:cNvPr>
          <p:cNvGrpSpPr/>
          <p:nvPr/>
        </p:nvGrpSpPr>
        <p:grpSpPr>
          <a:xfrm>
            <a:off x="271184" y="1143407"/>
            <a:ext cx="819428" cy="819428"/>
            <a:chOff x="4053276" y="773630"/>
            <a:chExt cx="803434" cy="803434"/>
          </a:xfrm>
        </p:grpSpPr>
        <p:sp>
          <p:nvSpPr>
            <p:cNvPr id="7" name="Oval 6">
              <a:extLst>
                <a:ext uri="{FF2B5EF4-FFF2-40B4-BE49-F238E27FC236}">
                  <a16:creationId xmlns:a16="http://schemas.microsoft.com/office/drawing/2014/main" id="{4F699A64-83D2-45C9-BF96-8990A7712687}"/>
                </a:ext>
              </a:extLst>
            </p:cNvPr>
            <p:cNvSpPr/>
            <p:nvPr/>
          </p:nvSpPr>
          <p:spPr bwMode="auto">
            <a:xfrm>
              <a:off x="4053276" y="773630"/>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8" name="monitor" title="Icon of a monitor">
              <a:extLst>
                <a:ext uri="{FF2B5EF4-FFF2-40B4-BE49-F238E27FC236}">
                  <a16:creationId xmlns:a16="http://schemas.microsoft.com/office/drawing/2014/main" id="{8696A210-78F4-4D18-9C8E-F16A7A13C19F}"/>
                </a:ext>
              </a:extLst>
            </p:cNvPr>
            <p:cNvSpPr>
              <a:spLocks noChangeAspect="1" noEditPoints="1"/>
            </p:cNvSpPr>
            <p:nvPr/>
          </p:nvSpPr>
          <p:spPr bwMode="auto">
            <a:xfrm>
              <a:off x="4267084" y="1031335"/>
              <a:ext cx="375818" cy="28802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166FB30-5A69-4480-92FA-183F03100ECC}"/>
              </a:ext>
            </a:extLst>
          </p:cNvPr>
          <p:cNvGrpSpPr/>
          <p:nvPr/>
        </p:nvGrpSpPr>
        <p:grpSpPr>
          <a:xfrm>
            <a:off x="6508593" y="1143407"/>
            <a:ext cx="819428" cy="819428"/>
            <a:chOff x="4053276" y="4248755"/>
            <a:chExt cx="803434" cy="803434"/>
          </a:xfrm>
        </p:grpSpPr>
        <p:sp>
          <p:nvSpPr>
            <p:cNvPr id="10" name="Oval 9">
              <a:extLst>
                <a:ext uri="{FF2B5EF4-FFF2-40B4-BE49-F238E27FC236}">
                  <a16:creationId xmlns:a16="http://schemas.microsoft.com/office/drawing/2014/main" id="{743B78CC-6737-475D-ACC5-D5E2E0624308}"/>
                </a:ext>
              </a:extLst>
            </p:cNvPr>
            <p:cNvSpPr/>
            <p:nvPr/>
          </p:nvSpPr>
          <p:spPr bwMode="auto">
            <a:xfrm>
              <a:off x="4053276" y="4248755"/>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server" title="Icon of a server tower">
              <a:extLst>
                <a:ext uri="{FF2B5EF4-FFF2-40B4-BE49-F238E27FC236}">
                  <a16:creationId xmlns:a16="http://schemas.microsoft.com/office/drawing/2014/main" id="{D66B7795-977E-4876-8628-747D44CED426}"/>
                </a:ext>
              </a:extLst>
            </p:cNvPr>
            <p:cNvSpPr>
              <a:spLocks noChangeAspect="1" noEditPoints="1"/>
            </p:cNvSpPr>
            <p:nvPr/>
          </p:nvSpPr>
          <p:spPr bwMode="auto">
            <a:xfrm>
              <a:off x="4352272" y="4435751"/>
              <a:ext cx="207607" cy="39432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173CB909-A269-4861-B058-1C5E83E90F86}"/>
              </a:ext>
            </a:extLst>
          </p:cNvPr>
          <p:cNvSpPr/>
          <p:nvPr/>
        </p:nvSpPr>
        <p:spPr>
          <a:xfrm>
            <a:off x="1276113" y="5660502"/>
            <a:ext cx="10958152" cy="984885"/>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124412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Pay only for the virtual machines (VMs), storage, and networking consumed when the users are using the service</a:t>
            </a:r>
          </a:p>
          <a:p>
            <a:pPr marL="0" marR="0" lvl="0" indent="0" algn="ctr" defTabSz="124412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ctr" defTabSz="124412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Take advantage of options such as </a:t>
            </a:r>
            <a:r>
              <a:rPr kumimoji="0" lang="en-US" sz="1600" b="0" i="0" u="none" strike="noStrike" kern="1200" cap="none" spc="0" normalizeH="0" baseline="0" noProof="0">
                <a:ln>
                  <a:noFill/>
                </a:ln>
                <a:solidFill>
                  <a:srgbClr val="0278D4"/>
                </a:solidFill>
                <a:effectLst/>
                <a:uLnTx/>
                <a:uFillTx/>
                <a:latin typeface="Segoe UI "/>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one-year or three-year Azure Reserved Virtual Machine Instances</a:t>
            </a:r>
            <a:r>
              <a:rPr kumimoji="0" lang="en-US" sz="1600" b="0" i="0" u="sng" strike="noStrike" kern="1200" cap="none" spc="0" normalizeH="0" baseline="0" noProof="0">
                <a:ln>
                  <a:noFill/>
                </a:ln>
                <a:solidFill>
                  <a:srgbClr val="0278D4"/>
                </a:solidFill>
                <a:effectLst/>
                <a:uLnTx/>
                <a:uFillTx/>
                <a:latin typeface="Segoe UI"/>
                <a:ea typeface="+mn-ea"/>
                <a:cs typeface="Segoe UI" pitchFamily="34" charset="0"/>
              </a:rPr>
              <a:t>,</a:t>
            </a:r>
            <a:r>
              <a:rPr kumimoji="0" lang="en-US" sz="1600" b="0" i="0" u="none" strike="noStrike" kern="1200" cap="none" spc="0" normalizeH="0" baseline="0" noProof="0">
                <a:ln>
                  <a:noFill/>
                </a:ln>
                <a:solidFill>
                  <a:srgbClr val="0278D4"/>
                </a:solidFill>
                <a:effectLst/>
                <a:uLnTx/>
                <a:uFillTx/>
                <a:latin typeface="Segoe UI"/>
                <a:ea typeface="+mn-ea"/>
                <a:cs typeface="Segoe UI" pitchFamily="34" charset="0"/>
              </a:rPr>
              <a:t> </a:t>
            </a: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which can save up to 72 percent versus pay-as-you-go pricing. </a:t>
            </a: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hlinkClick r:id="rId3"/>
              </a:rPr>
              <a:t>Now with monthly payment options</a:t>
            </a: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t>
            </a:r>
          </a:p>
        </p:txBody>
      </p:sp>
      <p:sp>
        <p:nvSpPr>
          <p:cNvPr id="13" name="Rectangle 12">
            <a:extLst>
              <a:ext uri="{FF2B5EF4-FFF2-40B4-BE49-F238E27FC236}">
                <a16:creationId xmlns:a16="http://schemas.microsoft.com/office/drawing/2014/main" id="{7A5B78A0-96E3-438A-9A38-B16CF0A8764A}"/>
              </a:ext>
            </a:extLst>
          </p:cNvPr>
          <p:cNvSpPr/>
          <p:nvPr/>
        </p:nvSpPr>
        <p:spPr>
          <a:xfrm>
            <a:off x="1380803" y="4918677"/>
            <a:ext cx="4612422" cy="350264"/>
          </a:xfrm>
          <a:prstGeom prst="rect">
            <a:avLst/>
          </a:prstGeom>
        </p:spPr>
        <p:txBody>
          <a:bodyPr wrap="square" anchor="t">
            <a:spAutoFit/>
          </a:bodyPr>
          <a:lstStyle/>
          <a:p>
            <a:pPr marL="0" marR="0" lvl="1" indent="0" algn="l" defTabSz="932597" rtl="0" eaLnBrk="0" fontAlgn="base" latinLnBrk="0" hangingPunct="0">
              <a:lnSpc>
                <a:spcPct val="100000"/>
              </a:lnSpc>
              <a:spcBef>
                <a:spcPts val="816"/>
              </a:spcBef>
              <a:spcAft>
                <a:spcPts val="0"/>
              </a:spcAft>
              <a:buClrTx/>
              <a:buSzTx/>
              <a:buFontTx/>
              <a:buNone/>
              <a:tabLst/>
              <a:defRPr/>
            </a:pPr>
            <a:r>
              <a:rPr kumimoji="0" lang="en-US" altLang="en-US" sz="816" b="0" i="1" u="none" strike="noStrike" kern="1200" cap="none" spc="0" normalizeH="0" baseline="0" noProof="0">
                <a:ln>
                  <a:noFill/>
                </a:ln>
                <a:solidFill>
                  <a:srgbClr val="000000"/>
                </a:solidFill>
                <a:effectLst/>
                <a:uLnTx/>
                <a:uFillTx/>
                <a:latin typeface="Segoe UI"/>
                <a:ea typeface="+mn-ea"/>
                <a:cs typeface="+mn-cs"/>
              </a:rPr>
              <a:t>*Customers can access Windows Virtual Desktop from their non-Windows Pro endpoints if they have a Microsoft 365 E3/E5/F1, Microsoft 365 A3/A5 or Windows 10 VDA per user license.</a:t>
            </a:r>
          </a:p>
        </p:txBody>
      </p:sp>
      <p:grpSp>
        <p:nvGrpSpPr>
          <p:cNvPr id="14" name="Group 13">
            <a:extLst>
              <a:ext uri="{FF2B5EF4-FFF2-40B4-BE49-F238E27FC236}">
                <a16:creationId xmlns:a16="http://schemas.microsoft.com/office/drawing/2014/main" id="{80A32A86-B51D-405C-AFD1-792E902D271A}"/>
              </a:ext>
            </a:extLst>
          </p:cNvPr>
          <p:cNvGrpSpPr/>
          <p:nvPr/>
        </p:nvGrpSpPr>
        <p:grpSpPr>
          <a:xfrm>
            <a:off x="271184" y="5659577"/>
            <a:ext cx="819428" cy="819428"/>
            <a:chOff x="271184" y="5659577"/>
            <a:chExt cx="819428" cy="819428"/>
          </a:xfrm>
        </p:grpSpPr>
        <p:sp>
          <p:nvSpPr>
            <p:cNvPr id="15" name="Oval 14">
              <a:extLst>
                <a:ext uri="{FF2B5EF4-FFF2-40B4-BE49-F238E27FC236}">
                  <a16:creationId xmlns:a16="http://schemas.microsoft.com/office/drawing/2014/main" id="{A30EF518-EC95-4C1F-B824-57CAF727B8CB}"/>
                </a:ext>
              </a:extLst>
            </p:cNvPr>
            <p:cNvSpPr/>
            <p:nvPr/>
          </p:nvSpPr>
          <p:spPr bwMode="auto">
            <a:xfrm>
              <a:off x="271184" y="5659577"/>
              <a:ext cx="819428" cy="819428"/>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6" name="bank" title="Icon of a piggy bank">
              <a:extLst>
                <a:ext uri="{FF2B5EF4-FFF2-40B4-BE49-F238E27FC236}">
                  <a16:creationId xmlns:a16="http://schemas.microsoft.com/office/drawing/2014/main" id="{0E461FA8-9347-41A0-A8BD-20FBBDB2EB58}"/>
                </a:ext>
              </a:extLst>
            </p:cNvPr>
            <p:cNvSpPr>
              <a:spLocks noChangeAspect="1" noEditPoints="1"/>
            </p:cNvSpPr>
            <p:nvPr/>
          </p:nvSpPr>
          <p:spPr bwMode="auto">
            <a:xfrm>
              <a:off x="456685" y="5842065"/>
              <a:ext cx="417932" cy="38671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627291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31783C-D7EF-4F82-A14E-33FC83F5255E}"/>
              </a:ext>
            </a:extLst>
          </p:cNvPr>
          <p:cNvSpPr>
            <a:spLocks noGrp="1"/>
          </p:cNvSpPr>
          <p:nvPr>
            <p:ph type="title"/>
          </p:nvPr>
        </p:nvSpPr>
        <p:spPr>
          <a:xfrm>
            <a:off x="600059" y="466301"/>
            <a:ext cx="11239464" cy="492443"/>
          </a:xfrm>
        </p:spPr>
        <p:txBody>
          <a:bodyPr>
            <a:normAutofit fontScale="90000"/>
          </a:bodyPr>
          <a:lstStyle/>
          <a:p>
            <a:r>
              <a:rPr lang="en-US" sz="3200"/>
              <a:t>See if Windows Virtual Desktop is right for your customers</a:t>
            </a:r>
          </a:p>
        </p:txBody>
      </p:sp>
      <p:sp>
        <p:nvSpPr>
          <p:cNvPr id="4" name="Text Placeholder 2">
            <a:extLst>
              <a:ext uri="{FF2B5EF4-FFF2-40B4-BE49-F238E27FC236}">
                <a16:creationId xmlns:a16="http://schemas.microsoft.com/office/drawing/2014/main" id="{82B0F174-9C39-4024-848F-73D80B1B9D9F}"/>
              </a:ext>
            </a:extLst>
          </p:cNvPr>
          <p:cNvSpPr txBox="1">
            <a:spLocks/>
          </p:cNvSpPr>
          <p:nvPr/>
        </p:nvSpPr>
        <p:spPr>
          <a:xfrm>
            <a:off x="598148" y="1304925"/>
            <a:ext cx="11239464" cy="499213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Take the self-assessment:</a:t>
            </a:r>
            <a:endParaRPr lang="en-US"/>
          </a:p>
          <a:p>
            <a:endParaRPr lang="en-US"/>
          </a:p>
          <a:p>
            <a:pPr marL="404599" lvl="1" indent="-171450">
              <a:buFont typeface="Wingdings" panose="05000000000000000000" pitchFamily="2" charset="2"/>
              <a:buChar char="q"/>
            </a:pPr>
            <a:r>
              <a:rPr lang="en-US" sz="1400"/>
              <a:t>You need the ability to add users quickly and easily</a:t>
            </a:r>
          </a:p>
          <a:p>
            <a:pPr marL="404599" lvl="1" indent="-171450">
              <a:buFont typeface="Wingdings" panose="05000000000000000000" pitchFamily="2" charset="2"/>
              <a:buChar char="q"/>
            </a:pPr>
            <a:endParaRPr lang="en-US" sz="1400"/>
          </a:p>
          <a:p>
            <a:pPr marL="404599" lvl="1" indent="-171450">
              <a:buFont typeface="Wingdings" panose="05000000000000000000" pitchFamily="2" charset="2"/>
              <a:buChar char="q"/>
            </a:pPr>
            <a:r>
              <a:rPr lang="en-US" sz="1400"/>
              <a:t>You need to scale efficiently on demand</a:t>
            </a:r>
          </a:p>
          <a:p>
            <a:pPr marL="404599" lvl="1" indent="-171450">
              <a:buFont typeface="Wingdings" panose="05000000000000000000" pitchFamily="2" charset="2"/>
              <a:buChar char="q"/>
            </a:pPr>
            <a:endParaRPr lang="en-US" sz="1400"/>
          </a:p>
          <a:p>
            <a:pPr marL="404599" lvl="1" indent="-171450">
              <a:buFont typeface="Wingdings" panose="05000000000000000000" pitchFamily="2" charset="2"/>
              <a:buChar char="q"/>
            </a:pPr>
            <a:r>
              <a:rPr lang="en-US" sz="1400"/>
              <a:t>Your end-users need a seamless rich client experience with Outlook, Search, Cortana, OneDrive, and Skype</a:t>
            </a:r>
          </a:p>
          <a:p>
            <a:pPr marL="404599" lvl="1" indent="-171450">
              <a:buFont typeface="Wingdings" panose="05000000000000000000" pitchFamily="2" charset="2"/>
              <a:buChar char="q"/>
            </a:pPr>
            <a:endParaRPr lang="en-US" sz="1400"/>
          </a:p>
          <a:p>
            <a:pPr marL="404599" lvl="1" indent="-171450">
              <a:buFont typeface="Wingdings" panose="05000000000000000000" pitchFamily="2" charset="2"/>
              <a:buChar char="q"/>
            </a:pPr>
            <a:r>
              <a:rPr lang="en-US" sz="1400"/>
              <a:t>You need to manage different deployment types across different deployment planes</a:t>
            </a:r>
          </a:p>
          <a:p>
            <a:pPr marL="404599" lvl="1" indent="-171450">
              <a:buFont typeface="Wingdings" panose="05000000000000000000" pitchFamily="2" charset="2"/>
              <a:buChar char="q"/>
            </a:pPr>
            <a:endParaRPr lang="en-US" sz="1400"/>
          </a:p>
          <a:p>
            <a:pPr marL="404599" lvl="1" indent="-171450">
              <a:buFont typeface="Wingdings" panose="05000000000000000000" pitchFamily="2" charset="2"/>
              <a:buChar char="q"/>
            </a:pPr>
            <a:r>
              <a:rPr lang="en-US" sz="1400"/>
              <a:t>You need to bring Remote Desktop Services (RDS) to your users</a:t>
            </a:r>
          </a:p>
          <a:p>
            <a:pPr marL="404599" lvl="1" indent="-171450">
              <a:buFont typeface="Wingdings" panose="05000000000000000000" pitchFamily="2" charset="2"/>
              <a:buChar char="q"/>
            </a:pPr>
            <a:endParaRPr lang="en-US" sz="1400"/>
          </a:p>
          <a:p>
            <a:pPr marL="404599" lvl="1" indent="-171450">
              <a:buFont typeface="Wingdings" panose="05000000000000000000" pitchFamily="2" charset="2"/>
              <a:buChar char="q"/>
            </a:pPr>
            <a:r>
              <a:rPr lang="en-US" sz="1400"/>
              <a:t>You need to support both persistent and non-persistent environments</a:t>
            </a:r>
          </a:p>
          <a:p>
            <a:pPr marL="404599" lvl="1" indent="-171450">
              <a:buFont typeface="Wingdings" panose="05000000000000000000" pitchFamily="2" charset="2"/>
              <a:buChar char="q"/>
            </a:pPr>
            <a:endParaRPr lang="en-US" sz="1400"/>
          </a:p>
          <a:p>
            <a:pPr marL="404599" lvl="1" indent="-171450">
              <a:buFont typeface="Wingdings" panose="05000000000000000000" pitchFamily="2" charset="2"/>
              <a:buChar char="q"/>
            </a:pPr>
            <a:r>
              <a:rPr lang="en-US" sz="1400"/>
              <a:t>You need integrated security and management e.g. Microsoft 365, AAD</a:t>
            </a:r>
          </a:p>
          <a:p>
            <a:pPr marL="404599" lvl="1" indent="-171450">
              <a:buFont typeface="Wingdings" panose="05000000000000000000" pitchFamily="2" charset="2"/>
              <a:buChar char="q"/>
            </a:pPr>
            <a:endParaRPr lang="en-US" sz="1400"/>
          </a:p>
          <a:p>
            <a:pPr marL="404599" lvl="1" indent="-171450">
              <a:buFont typeface="Wingdings" panose="05000000000000000000" pitchFamily="2" charset="2"/>
              <a:buChar char="q"/>
            </a:pPr>
            <a:r>
              <a:rPr lang="en-US" sz="1400"/>
              <a:t>You need to run Windows 7 legacy applications post upcoming Win 7 EOL</a:t>
            </a:r>
          </a:p>
          <a:p>
            <a:pPr marL="404599" lvl="1" indent="-171450">
              <a:buFont typeface="Wingdings" panose="05000000000000000000" pitchFamily="2" charset="2"/>
              <a:buChar char="q"/>
            </a:pPr>
            <a:endParaRPr lang="en-US" sz="1400"/>
          </a:p>
          <a:p>
            <a:pPr marL="404599" lvl="1" indent="-171450">
              <a:buFont typeface="Wingdings" panose="05000000000000000000" pitchFamily="2" charset="2"/>
              <a:buChar char="q"/>
            </a:pPr>
            <a:r>
              <a:rPr lang="en-US" sz="1400"/>
              <a:t>You are in a regulated industry and need to meet strict compliance requirements</a:t>
            </a:r>
          </a:p>
          <a:p>
            <a:pPr marL="404599" lvl="1" indent="-171450">
              <a:buFont typeface="Wingdings" panose="05000000000000000000" pitchFamily="2" charset="2"/>
              <a:buChar char="q"/>
            </a:pPr>
            <a:endParaRPr lang="en-US" sz="1400"/>
          </a:p>
          <a:p>
            <a:pPr marL="404599" lvl="1" indent="-171450">
              <a:buFont typeface="Wingdings" panose="05000000000000000000" pitchFamily="2" charset="2"/>
              <a:buChar char="q"/>
            </a:pPr>
            <a:r>
              <a:rPr lang="en-US" sz="1400"/>
              <a:t>Your virtual desktop journey requires reuse of existing investments (e.g. Citrix)</a:t>
            </a:r>
          </a:p>
          <a:p>
            <a:pPr marL="404599" lvl="1" indent="-171450">
              <a:buFont typeface="Wingdings" panose="05000000000000000000" pitchFamily="2" charset="2"/>
              <a:buChar char="q"/>
            </a:pPr>
            <a:endParaRPr lang="en-US" sz="1400"/>
          </a:p>
          <a:p>
            <a:pPr marL="404599" lvl="1" indent="-171450">
              <a:buFont typeface="Wingdings" panose="05000000000000000000" pitchFamily="2" charset="2"/>
              <a:buChar char="q"/>
            </a:pPr>
            <a:r>
              <a:rPr lang="en-US" sz="1400"/>
              <a:t>You want to reduce management and deployment costs for Windows Server</a:t>
            </a:r>
            <a:endParaRPr lang="en-US" sz="1400" dirty="0"/>
          </a:p>
        </p:txBody>
      </p:sp>
    </p:spTree>
    <p:extLst>
      <p:ext uri="{BB962C8B-B14F-4D97-AF65-F5344CB8AC3E}">
        <p14:creationId xmlns:p14="http://schemas.microsoft.com/office/powerpoint/2010/main" val="1854151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05438FF-D5C2-433B-A780-06AEF90810C1}"/>
              </a:ext>
            </a:extLst>
          </p:cNvPr>
          <p:cNvSpPr>
            <a:spLocks noGrp="1"/>
          </p:cNvSpPr>
          <p:nvPr>
            <p:ph type="title"/>
          </p:nvPr>
        </p:nvSpPr>
        <p:spPr>
          <a:xfrm>
            <a:off x="2954183" y="2677636"/>
            <a:ext cx="7627938" cy="1502727"/>
          </a:xfrm>
        </p:spPr>
        <p:txBody>
          <a:bodyPr/>
          <a:lstStyle/>
          <a:p>
            <a:r>
              <a:rPr lang="en-US" sz="8800" dirty="0">
                <a:latin typeface="+mn-lt"/>
              </a:rPr>
              <a:t>Thank you</a:t>
            </a:r>
          </a:p>
        </p:txBody>
      </p:sp>
    </p:spTree>
    <p:extLst>
      <p:ext uri="{BB962C8B-B14F-4D97-AF65-F5344CB8AC3E}">
        <p14:creationId xmlns:p14="http://schemas.microsoft.com/office/powerpoint/2010/main" val="136590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9D38878-158D-4E51-843A-CB1968E7D08F}"/>
              </a:ext>
            </a:extLst>
          </p:cNvPr>
          <p:cNvSpPr>
            <a:spLocks noGrp="1"/>
          </p:cNvSpPr>
          <p:nvPr>
            <p:ph type="title"/>
          </p:nvPr>
        </p:nvSpPr>
        <p:spPr>
          <a:xfrm>
            <a:off x="434975" y="449264"/>
            <a:ext cx="11563350" cy="773112"/>
          </a:xfrm>
        </p:spPr>
        <p:txBody>
          <a:bodyPr/>
          <a:lstStyle/>
          <a:p>
            <a:r>
              <a:rPr lang="en-US" dirty="0"/>
              <a:t>Virtualization hosts today</a:t>
            </a:r>
          </a:p>
        </p:txBody>
      </p:sp>
      <p:sp>
        <p:nvSpPr>
          <p:cNvPr id="6" name="Freeform: Shape 5">
            <a:extLst>
              <a:ext uri="{FF2B5EF4-FFF2-40B4-BE49-F238E27FC236}">
                <a16:creationId xmlns:a16="http://schemas.microsoft.com/office/drawing/2014/main" id="{833168E1-2A3A-4B67-A719-8184C903F5D3}"/>
              </a:ext>
            </a:extLst>
          </p:cNvPr>
          <p:cNvSpPr/>
          <p:nvPr/>
        </p:nvSpPr>
        <p:spPr bwMode="auto">
          <a:xfrm>
            <a:off x="442914" y="1666521"/>
            <a:ext cx="4984785"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a:solidFill>
                <a:schemeClr val="tx1"/>
              </a:solidFill>
            </a:endParaRPr>
          </a:p>
        </p:txBody>
      </p:sp>
      <p:grpSp>
        <p:nvGrpSpPr>
          <p:cNvPr id="7" name="Group 6">
            <a:extLst>
              <a:ext uri="{FF2B5EF4-FFF2-40B4-BE49-F238E27FC236}">
                <a16:creationId xmlns:a16="http://schemas.microsoft.com/office/drawing/2014/main" id="{7003B039-EF7F-43B2-94A8-6231D3158428}"/>
              </a:ext>
            </a:extLst>
          </p:cNvPr>
          <p:cNvGrpSpPr/>
          <p:nvPr/>
        </p:nvGrpSpPr>
        <p:grpSpPr>
          <a:xfrm>
            <a:off x="1" y="1955189"/>
            <a:ext cx="5880554" cy="889611"/>
            <a:chOff x="1" y="1853589"/>
            <a:chExt cx="5880554" cy="889611"/>
          </a:xfrm>
        </p:grpSpPr>
        <p:sp>
          <p:nvSpPr>
            <p:cNvPr id="8" name="Rectangle 7">
              <a:extLst>
                <a:ext uri="{FF2B5EF4-FFF2-40B4-BE49-F238E27FC236}">
                  <a16:creationId xmlns:a16="http://schemas.microsoft.com/office/drawing/2014/main" id="{C4025AD8-5DF0-499A-B18C-96563BB8BC12}"/>
                </a:ext>
              </a:extLst>
            </p:cNvPr>
            <p:cNvSpPr/>
            <p:nvPr/>
          </p:nvSpPr>
          <p:spPr bwMode="auto">
            <a:xfrm>
              <a:off x="1" y="1853589"/>
              <a:ext cx="5880554"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B8313A1-588B-43C8-9209-7E10455F0A57}"/>
                </a:ext>
              </a:extLst>
            </p:cNvPr>
            <p:cNvSpPr/>
            <p:nvPr/>
          </p:nvSpPr>
          <p:spPr>
            <a:xfrm>
              <a:off x="607651" y="1990618"/>
              <a:ext cx="4575901" cy="615553"/>
            </a:xfrm>
            <a:prstGeom prst="rect">
              <a:avLst/>
            </a:prstGeom>
          </p:spPr>
          <p:txBody>
            <a:bodyPr wrap="square" lIns="0" tIns="0" rIns="0" bIns="0" anchor="ctr">
              <a:spAutoFit/>
            </a:bodyPr>
            <a:lstStyle/>
            <a:p>
              <a:pPr algn="ctr"/>
              <a:r>
                <a:rPr lang="en-US" sz="2000" kern="0">
                  <a:ln w="3175">
                    <a:noFill/>
                  </a:ln>
                  <a:solidFill>
                    <a:schemeClr val="bg1"/>
                  </a:solidFill>
                  <a:latin typeface="Segoe UI Semibold" panose="020B0702040204020203" pitchFamily="34" charset="0"/>
                  <a:cs typeface="Segoe UI Semibold" panose="020B0702040204020203" pitchFamily="34" charset="0"/>
                </a:rPr>
                <a:t>Windows Server</a:t>
              </a:r>
              <a:br>
                <a:rPr lang="en-US" sz="2000" kern="0">
                  <a:ln w="3175">
                    <a:noFill/>
                  </a:ln>
                  <a:solidFill>
                    <a:schemeClr val="bg1"/>
                  </a:solidFill>
                  <a:latin typeface="Segoe UI Semibold" panose="020B0702040204020203" pitchFamily="34" charset="0"/>
                  <a:cs typeface="Segoe UI Semibold" panose="020B0702040204020203" pitchFamily="34" charset="0"/>
                </a:rPr>
              </a:br>
              <a:r>
                <a:rPr lang="en-US" sz="2000" kern="0">
                  <a:ln w="3175">
                    <a:noFill/>
                  </a:ln>
                  <a:solidFill>
                    <a:schemeClr val="bg1"/>
                  </a:solidFill>
                  <a:latin typeface="Segoe UI Semibold" panose="020B0702040204020203" pitchFamily="34" charset="0"/>
                  <a:cs typeface="Segoe UI Semibold" panose="020B0702040204020203" pitchFamily="34" charset="0"/>
                </a:rPr>
                <a:t>Desktop Experience</a:t>
              </a:r>
              <a:endParaRPr lang="en-US" sz="2000">
                <a:solidFill>
                  <a:schemeClr val="bg1"/>
                </a:solidFill>
                <a:latin typeface="Segoe UI Semibold" panose="020B0702040204020203" pitchFamily="34" charset="0"/>
                <a:cs typeface="Segoe UI Semibold" panose="020B0702040204020203" pitchFamily="34" charset="0"/>
              </a:endParaRPr>
            </a:p>
          </p:txBody>
        </p:sp>
      </p:grpSp>
      <p:sp>
        <p:nvSpPr>
          <p:cNvPr id="10" name="Freeform: Shape 9">
            <a:extLst>
              <a:ext uri="{FF2B5EF4-FFF2-40B4-BE49-F238E27FC236}">
                <a16:creationId xmlns:a16="http://schemas.microsoft.com/office/drawing/2014/main" id="{127D8CE8-78D3-4E9B-8FB0-E2C7E7A4BBB4}"/>
              </a:ext>
            </a:extLst>
          </p:cNvPr>
          <p:cNvSpPr/>
          <p:nvPr/>
        </p:nvSpPr>
        <p:spPr bwMode="auto">
          <a:xfrm>
            <a:off x="7024653" y="1666521"/>
            <a:ext cx="4984785"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algn="ctr">
              <a:spcBef>
                <a:spcPts val="1200"/>
              </a:spcBef>
            </a:pPr>
            <a:endParaRPr lang="en-US" sz="2400">
              <a:solidFill>
                <a:schemeClr val="tx1"/>
              </a:solidFill>
            </a:endParaRPr>
          </a:p>
        </p:txBody>
      </p:sp>
      <p:grpSp>
        <p:nvGrpSpPr>
          <p:cNvPr id="11" name="Group 10">
            <a:extLst>
              <a:ext uri="{FF2B5EF4-FFF2-40B4-BE49-F238E27FC236}">
                <a16:creationId xmlns:a16="http://schemas.microsoft.com/office/drawing/2014/main" id="{F19597AA-0AA9-45BA-B681-A1E4B5956892}"/>
              </a:ext>
            </a:extLst>
          </p:cNvPr>
          <p:cNvGrpSpPr/>
          <p:nvPr/>
        </p:nvGrpSpPr>
        <p:grpSpPr>
          <a:xfrm>
            <a:off x="6555921" y="1955189"/>
            <a:ext cx="5880554" cy="889611"/>
            <a:chOff x="6555921" y="1853589"/>
            <a:chExt cx="5880554" cy="889611"/>
          </a:xfrm>
        </p:grpSpPr>
        <p:sp>
          <p:nvSpPr>
            <p:cNvPr id="12" name="Rectangle 11">
              <a:extLst>
                <a:ext uri="{FF2B5EF4-FFF2-40B4-BE49-F238E27FC236}">
                  <a16:creationId xmlns:a16="http://schemas.microsoft.com/office/drawing/2014/main" id="{B29BBF22-BF33-4596-89EC-A5A9CD23620C}"/>
                </a:ext>
              </a:extLst>
            </p:cNvPr>
            <p:cNvSpPr/>
            <p:nvPr/>
          </p:nvSpPr>
          <p:spPr bwMode="auto">
            <a:xfrm>
              <a:off x="6555921" y="1853589"/>
              <a:ext cx="5880554"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F4003CB8-A2E2-4864-BC03-D84E2F8914C7}"/>
                </a:ext>
              </a:extLst>
            </p:cNvPr>
            <p:cNvSpPr/>
            <p:nvPr/>
          </p:nvSpPr>
          <p:spPr>
            <a:xfrm>
              <a:off x="7208248" y="1990618"/>
              <a:ext cx="4575901" cy="615553"/>
            </a:xfrm>
            <a:prstGeom prst="rect">
              <a:avLst/>
            </a:prstGeom>
          </p:spPr>
          <p:txBody>
            <a:bodyPr wrap="square" lIns="0" tIns="0" rIns="0" bIns="0" anchor="ctr">
              <a:spAutoFit/>
            </a:bodyPr>
            <a:lstStyle/>
            <a:p>
              <a:pPr algn="ctr"/>
              <a:r>
                <a:rPr lang="en-US" sz="2000" kern="0">
                  <a:ln w="3175">
                    <a:noFill/>
                  </a:ln>
                  <a:solidFill>
                    <a:schemeClr val="bg1"/>
                  </a:solidFill>
                  <a:latin typeface="Segoe UI Semibold" panose="020B0702040204020203" pitchFamily="34" charset="0"/>
                  <a:cs typeface="Segoe UI Semibold" panose="020B0702040204020203" pitchFamily="34" charset="0"/>
                </a:rPr>
                <a:t>Windows 10 </a:t>
              </a:r>
              <a:br>
                <a:rPr lang="en-US" sz="2000" kern="0">
                  <a:ln w="3175">
                    <a:noFill/>
                  </a:ln>
                  <a:solidFill>
                    <a:schemeClr val="bg1"/>
                  </a:solidFill>
                  <a:latin typeface="Segoe UI Semibold" panose="020B0702040204020203" pitchFamily="34" charset="0"/>
                  <a:cs typeface="Segoe UI Semibold" panose="020B0702040204020203" pitchFamily="34" charset="0"/>
                </a:rPr>
              </a:br>
              <a:r>
                <a:rPr lang="en-US" sz="2000" kern="0">
                  <a:ln w="3175">
                    <a:noFill/>
                  </a:ln>
                  <a:solidFill>
                    <a:schemeClr val="bg1"/>
                  </a:solidFill>
                  <a:latin typeface="Segoe UI Semibold" panose="020B0702040204020203" pitchFamily="34" charset="0"/>
                  <a:cs typeface="Segoe UI Semibold" panose="020B0702040204020203" pitchFamily="34" charset="0"/>
                </a:rPr>
                <a:t>Enterprise</a:t>
              </a:r>
            </a:p>
          </p:txBody>
        </p:sp>
      </p:grpSp>
      <p:sp>
        <p:nvSpPr>
          <p:cNvPr id="14" name="Rectangle 13">
            <a:extLst>
              <a:ext uri="{FF2B5EF4-FFF2-40B4-BE49-F238E27FC236}">
                <a16:creationId xmlns:a16="http://schemas.microsoft.com/office/drawing/2014/main" id="{72FD5577-9328-4A5E-9052-E4EADFC18322}"/>
              </a:ext>
            </a:extLst>
          </p:cNvPr>
          <p:cNvSpPr/>
          <p:nvPr/>
        </p:nvSpPr>
        <p:spPr bwMode="auto">
          <a:xfrm>
            <a:off x="1" y="3067957"/>
            <a:ext cx="5427698" cy="59440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a:ln w="3175">
                  <a:noFill/>
                </a:ln>
                <a:solidFill>
                  <a:schemeClr val="tx1"/>
                </a:solidFill>
                <a:cs typeface="Segoe UI" pitchFamily="34" charset="0"/>
              </a:rPr>
              <a:t>Scalable multi – session </a:t>
            </a:r>
            <a:r>
              <a:rPr lang="en-US" sz="1800" spc="-51">
                <a:ln w="3175">
                  <a:noFill/>
                </a:ln>
                <a:solidFill>
                  <a:schemeClr val="tx1"/>
                </a:solidFill>
                <a:latin typeface="+mj-lt"/>
                <a:cs typeface="Segoe UI" pitchFamily="34" charset="0"/>
              </a:rPr>
              <a:t>legacy</a:t>
            </a:r>
            <a:br>
              <a:rPr lang="en-US" sz="1800" b="1" spc="-51">
                <a:ln w="3175">
                  <a:noFill/>
                </a:ln>
                <a:solidFill>
                  <a:schemeClr val="tx1"/>
                </a:solidFill>
                <a:cs typeface="Segoe UI" pitchFamily="34" charset="0"/>
              </a:rPr>
            </a:br>
            <a:r>
              <a:rPr lang="en-US" sz="1800" spc="-51">
                <a:ln w="3175">
                  <a:noFill/>
                </a:ln>
                <a:solidFill>
                  <a:schemeClr val="tx1"/>
                </a:solidFill>
                <a:cs typeface="Segoe UI" pitchFamily="34" charset="0"/>
              </a:rPr>
              <a:t>Windows environment</a:t>
            </a:r>
          </a:p>
        </p:txBody>
      </p:sp>
      <p:sp>
        <p:nvSpPr>
          <p:cNvPr id="15" name="Rectangle 14">
            <a:extLst>
              <a:ext uri="{FF2B5EF4-FFF2-40B4-BE49-F238E27FC236}">
                <a16:creationId xmlns:a16="http://schemas.microsoft.com/office/drawing/2014/main" id="{45E23E59-4073-453E-AEAB-A8B41D953272}"/>
              </a:ext>
            </a:extLst>
          </p:cNvPr>
          <p:cNvSpPr/>
          <p:nvPr/>
        </p:nvSpPr>
        <p:spPr bwMode="auto">
          <a:xfrm>
            <a:off x="6581740" y="2975808"/>
            <a:ext cx="5427698" cy="594405"/>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78054">
              <a:spcBef>
                <a:spcPts val="816"/>
              </a:spcBef>
              <a:defRPr/>
            </a:pPr>
            <a:r>
              <a:rPr lang="en-US" sz="1800" spc="-51">
                <a:ln w="3175">
                  <a:noFill/>
                </a:ln>
                <a:solidFill>
                  <a:schemeClr val="tx1"/>
                </a:solidFill>
                <a:cs typeface="Segoe UI" pitchFamily="34" charset="0"/>
              </a:rPr>
              <a:t>Native single – session </a:t>
            </a:r>
            <a:r>
              <a:rPr lang="en-US" sz="1800" spc="-51">
                <a:ln w="3175">
                  <a:noFill/>
                </a:ln>
                <a:solidFill>
                  <a:schemeClr val="tx1"/>
                </a:solidFill>
                <a:latin typeface="+mj-lt"/>
                <a:cs typeface="Segoe UI" pitchFamily="34" charset="0"/>
              </a:rPr>
              <a:t>modern</a:t>
            </a:r>
            <a:br>
              <a:rPr lang="en-US" sz="1800" b="1" spc="-51">
                <a:ln w="3175">
                  <a:noFill/>
                </a:ln>
                <a:solidFill>
                  <a:schemeClr val="tx1"/>
                </a:solidFill>
                <a:cs typeface="Segoe UI" pitchFamily="34" charset="0"/>
              </a:rPr>
            </a:br>
            <a:r>
              <a:rPr lang="en-US" sz="1800" spc="-51">
                <a:ln w="3175">
                  <a:noFill/>
                </a:ln>
                <a:solidFill>
                  <a:schemeClr val="tx1"/>
                </a:solidFill>
                <a:cs typeface="Segoe UI" pitchFamily="34" charset="0"/>
              </a:rPr>
              <a:t>Windows experience</a:t>
            </a:r>
          </a:p>
        </p:txBody>
      </p:sp>
      <p:sp>
        <p:nvSpPr>
          <p:cNvPr id="16" name="Rectangle 15">
            <a:extLst>
              <a:ext uri="{FF2B5EF4-FFF2-40B4-BE49-F238E27FC236}">
                <a16:creationId xmlns:a16="http://schemas.microsoft.com/office/drawing/2014/main" id="{67317934-1DE5-4D63-8F17-CE30A9CCFADE}"/>
              </a:ext>
            </a:extLst>
          </p:cNvPr>
          <p:cNvSpPr/>
          <p:nvPr/>
        </p:nvSpPr>
        <p:spPr>
          <a:xfrm>
            <a:off x="221457" y="3896955"/>
            <a:ext cx="4984786" cy="2195473"/>
          </a:xfrm>
          <a:prstGeom prst="rect">
            <a:avLst/>
          </a:prstGeom>
        </p:spPr>
        <p:txBody>
          <a:bodyPr wrap="square">
            <a:spAutoFit/>
          </a:bodyPr>
          <a:lstStyle/>
          <a:p>
            <a:pPr algn="ctr" defTabSz="878054">
              <a:spcBef>
                <a:spcPts val="816"/>
              </a:spcBef>
              <a:spcAft>
                <a:spcPts val="612"/>
              </a:spcAft>
              <a:defRPr/>
            </a:pPr>
            <a:r>
              <a:rPr lang="en-US" sz="1800" spc="-51">
                <a:ln w="3175">
                  <a:noFill/>
                </a:ln>
                <a:cs typeface="Segoe UI" pitchFamily="34" charset="0"/>
              </a:rPr>
              <a:t>Windows Server</a:t>
            </a:r>
          </a:p>
          <a:p>
            <a:pPr algn="ctr" defTabSz="878054">
              <a:spcBef>
                <a:spcPts val="816"/>
              </a:spcBef>
              <a:spcAft>
                <a:spcPts val="612"/>
              </a:spcAft>
              <a:defRPr/>
            </a:pPr>
            <a:r>
              <a:rPr lang="en-US" sz="1800" spc="-51">
                <a:ln w="3175">
                  <a:noFill/>
                </a:ln>
                <a:cs typeface="Segoe UI" pitchFamily="34" charset="0"/>
              </a:rPr>
              <a:t>Multiple sessions</a:t>
            </a:r>
          </a:p>
          <a:p>
            <a:pPr algn="ctr" defTabSz="878054">
              <a:spcBef>
                <a:spcPts val="816"/>
              </a:spcBef>
              <a:spcAft>
                <a:spcPts val="612"/>
              </a:spcAft>
              <a:defRPr/>
            </a:pPr>
            <a:r>
              <a:rPr lang="en-US" sz="1800" spc="-51">
                <a:ln w="3175">
                  <a:noFill/>
                </a:ln>
                <a:cs typeface="Segoe UI" pitchFamily="34" charset="0"/>
              </a:rPr>
              <a:t>Win32</a:t>
            </a:r>
          </a:p>
          <a:p>
            <a:pPr algn="ctr" defTabSz="878054">
              <a:spcBef>
                <a:spcPts val="816"/>
              </a:spcBef>
              <a:spcAft>
                <a:spcPts val="612"/>
              </a:spcAft>
              <a:defRPr/>
            </a:pPr>
            <a:r>
              <a:rPr lang="en-US" sz="1800" spc="-51">
                <a:ln w="3175">
                  <a:noFill/>
                </a:ln>
                <a:cs typeface="Segoe UI" pitchFamily="34" charset="0"/>
              </a:rPr>
              <a:t>Office Perpetual/Office </a:t>
            </a:r>
            <a:r>
              <a:rPr lang="en-US" sz="1800" spc="-51" err="1">
                <a:ln w="3175">
                  <a:noFill/>
                </a:ln>
                <a:cs typeface="Segoe UI" pitchFamily="34" charset="0"/>
              </a:rPr>
              <a:t>ProPlus</a:t>
            </a:r>
            <a:r>
              <a:rPr lang="en-US" sz="1800" spc="-51">
                <a:ln w="3175">
                  <a:noFill/>
                </a:ln>
                <a:cs typeface="Segoe UI" pitchFamily="34" charset="0"/>
              </a:rPr>
              <a:t> </a:t>
            </a:r>
            <a:r>
              <a:rPr lang="en-US" sz="1200" spc="-51">
                <a:ln w="3175">
                  <a:noFill/>
                </a:ln>
                <a:cs typeface="Segoe UI" pitchFamily="34" charset="0"/>
              </a:rPr>
              <a:t>(Windows Server 2016, 2019)</a:t>
            </a:r>
            <a:endParaRPr lang="en-US" sz="1800" spc="-51">
              <a:ln w="3175">
                <a:noFill/>
              </a:ln>
              <a:cs typeface="Segoe UI" pitchFamily="34" charset="0"/>
            </a:endParaRPr>
          </a:p>
          <a:p>
            <a:pPr algn="ctr" defTabSz="878054">
              <a:spcBef>
                <a:spcPts val="816"/>
              </a:spcBef>
              <a:spcAft>
                <a:spcPts val="612"/>
              </a:spcAft>
              <a:defRPr/>
            </a:pPr>
            <a:r>
              <a:rPr lang="en-US" sz="1800" spc="-51">
                <a:ln w="3175">
                  <a:noFill/>
                </a:ln>
                <a:cs typeface="Segoe UI" pitchFamily="34" charset="0"/>
              </a:rPr>
              <a:t>Long-Term Servicing Channel</a:t>
            </a:r>
          </a:p>
        </p:txBody>
      </p:sp>
      <p:sp>
        <p:nvSpPr>
          <p:cNvPr id="17" name="Rectangle 16">
            <a:extLst>
              <a:ext uri="{FF2B5EF4-FFF2-40B4-BE49-F238E27FC236}">
                <a16:creationId xmlns:a16="http://schemas.microsoft.com/office/drawing/2014/main" id="{DBF4D05B-9489-475D-9958-332407BDD9F9}"/>
              </a:ext>
            </a:extLst>
          </p:cNvPr>
          <p:cNvSpPr/>
          <p:nvPr/>
        </p:nvSpPr>
        <p:spPr>
          <a:xfrm>
            <a:off x="6803196" y="3896955"/>
            <a:ext cx="4984786" cy="2195473"/>
          </a:xfrm>
          <a:prstGeom prst="rect">
            <a:avLst/>
          </a:prstGeom>
        </p:spPr>
        <p:txBody>
          <a:bodyPr wrap="square">
            <a:spAutoFit/>
          </a:bodyPr>
          <a:lstStyle/>
          <a:p>
            <a:pPr algn="ctr" defTabSz="878054">
              <a:spcBef>
                <a:spcPts val="816"/>
              </a:spcBef>
              <a:spcAft>
                <a:spcPts val="612"/>
              </a:spcAft>
              <a:defRPr/>
            </a:pPr>
            <a:r>
              <a:rPr lang="en-US" sz="1800" spc="-51">
                <a:ln w="3175">
                  <a:noFill/>
                </a:ln>
                <a:cs typeface="Segoe UI" pitchFamily="34" charset="0"/>
              </a:rPr>
              <a:t>Windows 10</a:t>
            </a:r>
          </a:p>
          <a:p>
            <a:pPr algn="ctr" defTabSz="878054">
              <a:spcBef>
                <a:spcPts val="816"/>
              </a:spcBef>
              <a:spcAft>
                <a:spcPts val="612"/>
              </a:spcAft>
              <a:defRPr/>
            </a:pPr>
            <a:r>
              <a:rPr lang="en-US" sz="1800" spc="-51">
                <a:ln w="3175">
                  <a:noFill/>
                </a:ln>
                <a:cs typeface="Segoe UI" pitchFamily="34" charset="0"/>
              </a:rPr>
              <a:t>Single session</a:t>
            </a:r>
          </a:p>
          <a:p>
            <a:pPr algn="ctr" defTabSz="878054">
              <a:spcBef>
                <a:spcPts val="816"/>
              </a:spcBef>
              <a:spcAft>
                <a:spcPts val="612"/>
              </a:spcAft>
              <a:defRPr/>
            </a:pPr>
            <a:r>
              <a:rPr lang="en-US" sz="1800" spc="-51">
                <a:ln w="3175">
                  <a:noFill/>
                </a:ln>
                <a:cs typeface="Segoe UI" pitchFamily="34" charset="0"/>
              </a:rPr>
              <a:t>Win32, UWP</a:t>
            </a:r>
          </a:p>
          <a:p>
            <a:pPr algn="ctr" defTabSz="878054">
              <a:spcBef>
                <a:spcPts val="816"/>
              </a:spcBef>
              <a:spcAft>
                <a:spcPts val="612"/>
              </a:spcAft>
              <a:defRPr/>
            </a:pPr>
            <a:r>
              <a:rPr lang="en-US" sz="1800" spc="-51">
                <a:ln w="3175">
                  <a:noFill/>
                </a:ln>
                <a:cs typeface="Segoe UI" pitchFamily="34" charset="0"/>
              </a:rPr>
              <a:t>Office 365 </a:t>
            </a:r>
            <a:r>
              <a:rPr lang="en-US" sz="1800" spc="-51" err="1">
                <a:ln w="3175">
                  <a:noFill/>
                </a:ln>
                <a:cs typeface="Segoe UI" pitchFamily="34" charset="0"/>
              </a:rPr>
              <a:t>ProPlus</a:t>
            </a:r>
            <a:endParaRPr lang="en-US" sz="1800" spc="-51">
              <a:ln w="3175">
                <a:noFill/>
              </a:ln>
              <a:cs typeface="Segoe UI" pitchFamily="34" charset="0"/>
            </a:endParaRPr>
          </a:p>
          <a:p>
            <a:pPr algn="ctr" defTabSz="878054">
              <a:spcBef>
                <a:spcPts val="816"/>
              </a:spcBef>
              <a:spcAft>
                <a:spcPts val="612"/>
              </a:spcAft>
              <a:defRPr/>
            </a:pPr>
            <a:r>
              <a:rPr lang="en-US" sz="1800" spc="-51">
                <a:ln w="3175">
                  <a:noFill/>
                </a:ln>
                <a:cs typeface="Segoe UI" pitchFamily="34" charset="0"/>
              </a:rPr>
              <a:t>Semi-Annual Channel</a:t>
            </a:r>
          </a:p>
        </p:txBody>
      </p:sp>
    </p:spTree>
    <p:extLst>
      <p:ext uri="{BB962C8B-B14F-4D97-AF65-F5344CB8AC3E}">
        <p14:creationId xmlns:p14="http://schemas.microsoft.com/office/powerpoint/2010/main" val="2629518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4" descr="A person sitting at a table using a computer&#10;&#10;Description generated with very high confidence">
            <a:extLst>
              <a:ext uri="{FF2B5EF4-FFF2-40B4-BE49-F238E27FC236}">
                <a16:creationId xmlns:a16="http://schemas.microsoft.com/office/drawing/2014/main" id="{AE9BCF0C-988A-4446-877F-497DF3A7616F}"/>
              </a:ext>
            </a:extLst>
          </p:cNvPr>
          <p:cNvPicPr>
            <a:picLocks noChangeAspect="1"/>
          </p:cNvPicPr>
          <p:nvPr/>
        </p:nvPicPr>
        <p:blipFill rotWithShape="1">
          <a:blip r:embed="rId3">
            <a:extLst>
              <a:ext uri="{28A0092B-C50C-407E-A947-70E740481C1C}">
                <a14:useLocalDpi xmlns:a14="http://schemas.microsoft.com/office/drawing/2010/main" val="0"/>
              </a:ext>
            </a:extLst>
          </a:blip>
          <a:srcRect l="3260" t="29490" b="24043"/>
          <a:stretch/>
        </p:blipFill>
        <p:spPr>
          <a:xfrm>
            <a:off x="-1" y="0"/>
            <a:ext cx="12434711" cy="6994525"/>
          </a:xfrm>
          <a:prstGeom prst="rect">
            <a:avLst/>
          </a:prstGeom>
        </p:spPr>
      </p:pic>
      <p:sp>
        <p:nvSpPr>
          <p:cNvPr id="7" name="Freeform: Shape 6">
            <a:extLst>
              <a:ext uri="{FF2B5EF4-FFF2-40B4-BE49-F238E27FC236}">
                <a16:creationId xmlns:a16="http://schemas.microsoft.com/office/drawing/2014/main" id="{EB0E888B-5CB6-4B2D-B8F4-6346419DD386}"/>
              </a:ext>
            </a:extLst>
          </p:cNvPr>
          <p:cNvSpPr/>
          <p:nvPr/>
        </p:nvSpPr>
        <p:spPr bwMode="auto">
          <a:xfrm>
            <a:off x="1" y="-1"/>
            <a:ext cx="9464039" cy="6994525"/>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0C9B8AF4-927E-4E60-91DF-70E8FEF5AC60}"/>
              </a:ext>
            </a:extLst>
          </p:cNvPr>
          <p:cNvSpPr/>
          <p:nvPr/>
        </p:nvSpPr>
        <p:spPr bwMode="auto">
          <a:xfrm>
            <a:off x="1" y="-1"/>
            <a:ext cx="8366759" cy="6994525"/>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35E06AAD-600F-4E82-9390-7DB60AF5A92A}"/>
              </a:ext>
            </a:extLst>
          </p:cNvPr>
          <p:cNvSpPr/>
          <p:nvPr/>
        </p:nvSpPr>
        <p:spPr bwMode="auto">
          <a:xfrm>
            <a:off x="1" y="-1"/>
            <a:ext cx="7269479" cy="6994525"/>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Title 3">
            <a:extLst>
              <a:ext uri="{FF2B5EF4-FFF2-40B4-BE49-F238E27FC236}">
                <a16:creationId xmlns:a16="http://schemas.microsoft.com/office/drawing/2014/main" id="{2724B234-BA54-422C-9266-D73A6BF1F72F}"/>
              </a:ext>
            </a:extLst>
          </p:cNvPr>
          <p:cNvSpPr>
            <a:spLocks noGrp="1"/>
          </p:cNvSpPr>
          <p:nvPr>
            <p:ph type="title"/>
          </p:nvPr>
        </p:nvSpPr>
        <p:spPr>
          <a:xfrm>
            <a:off x="434975" y="449264"/>
            <a:ext cx="6384925" cy="773112"/>
          </a:xfrm>
        </p:spPr>
        <p:txBody>
          <a:bodyPr>
            <a:normAutofit fontScale="90000"/>
          </a:bodyPr>
          <a:lstStyle/>
          <a:p>
            <a:r>
              <a:rPr lang="en-US" dirty="0"/>
              <a:t>Windows Virtual Desktop Benefits</a:t>
            </a:r>
          </a:p>
        </p:txBody>
      </p:sp>
      <p:sp>
        <p:nvSpPr>
          <p:cNvPr id="11" name="Text Placeholder 3">
            <a:extLst>
              <a:ext uri="{FF2B5EF4-FFF2-40B4-BE49-F238E27FC236}">
                <a16:creationId xmlns:a16="http://schemas.microsoft.com/office/drawing/2014/main" id="{66A15E32-51D0-4690-915A-BBDBC6F60E90}"/>
              </a:ext>
            </a:extLst>
          </p:cNvPr>
          <p:cNvSpPr txBox="1">
            <a:spLocks/>
          </p:cNvSpPr>
          <p:nvPr/>
        </p:nvSpPr>
        <p:spPr>
          <a:xfrm>
            <a:off x="434976" y="1220199"/>
            <a:ext cx="5407885" cy="4891315"/>
          </a:xfrm>
          <a:prstGeom prst="rect">
            <a:avLst/>
          </a:prstGeom>
        </p:spPr>
        <p:txBody>
          <a:bodyPr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2000" spc="-10">
                <a:solidFill>
                  <a:schemeClr val="tx1"/>
                </a:solidFill>
              </a:rPr>
              <a:t>Enables a multi-session Windows 10 experience, optimized for Office 365 </a:t>
            </a:r>
            <a:r>
              <a:rPr lang="en-US" sz="2000" spc="-10" err="1">
                <a:solidFill>
                  <a:schemeClr val="tx1"/>
                </a:solidFill>
              </a:rPr>
              <a:t>ProPlus</a:t>
            </a:r>
            <a:endParaRPr lang="en-US" sz="2000" spc="-10">
              <a:solidFill>
                <a:schemeClr val="tx1"/>
              </a:solidFill>
            </a:endParaRPr>
          </a:p>
          <a:p>
            <a:pPr>
              <a:lnSpc>
                <a:spcPct val="100000"/>
              </a:lnSpc>
              <a:spcBef>
                <a:spcPts val="2400"/>
              </a:spcBef>
            </a:pPr>
            <a:r>
              <a:rPr lang="en-US" sz="2000" spc="-10">
                <a:solidFill>
                  <a:schemeClr val="tx1"/>
                </a:solidFill>
              </a:rPr>
              <a:t>Supports Windows Server (2012R2+)</a:t>
            </a:r>
          </a:p>
          <a:p>
            <a:pPr>
              <a:lnSpc>
                <a:spcPct val="100000"/>
              </a:lnSpc>
              <a:spcBef>
                <a:spcPts val="2400"/>
              </a:spcBef>
            </a:pPr>
            <a:r>
              <a:rPr lang="en-US" sz="2000" spc="-10">
                <a:solidFill>
                  <a:schemeClr val="tx1"/>
                </a:solidFill>
              </a:rPr>
              <a:t>Most flexible service allowing you to virtualize both desktops and apps</a:t>
            </a:r>
          </a:p>
          <a:p>
            <a:pPr>
              <a:lnSpc>
                <a:spcPct val="100000"/>
              </a:lnSpc>
              <a:spcBef>
                <a:spcPts val="2400"/>
              </a:spcBef>
            </a:pPr>
            <a:r>
              <a:rPr lang="en-US" sz="2000" spc="-10">
                <a:solidFill>
                  <a:schemeClr val="tx1"/>
                </a:solidFill>
              </a:rPr>
              <a:t>Windows 7 virtual desktop with free Extended</a:t>
            </a:r>
            <a:br>
              <a:rPr lang="ar-SA" sz="2000" spc="-10">
                <a:solidFill>
                  <a:schemeClr val="tx1"/>
                </a:solidFill>
              </a:rPr>
            </a:br>
            <a:r>
              <a:rPr lang="en-US" sz="2000" spc="-10">
                <a:solidFill>
                  <a:schemeClr val="tx1"/>
                </a:solidFill>
              </a:rPr>
              <a:t>Security Updates</a:t>
            </a:r>
          </a:p>
          <a:p>
            <a:pPr>
              <a:lnSpc>
                <a:spcPct val="100000"/>
              </a:lnSpc>
              <a:spcBef>
                <a:spcPts val="2400"/>
              </a:spcBef>
            </a:pPr>
            <a:r>
              <a:rPr lang="en-US" sz="2000" spc="-10">
                <a:solidFill>
                  <a:schemeClr val="tx1"/>
                </a:solidFill>
              </a:rPr>
              <a:t>Integrated with the security and management</a:t>
            </a:r>
            <a:br>
              <a:rPr lang="en-US" sz="2000" spc="-10">
                <a:solidFill>
                  <a:schemeClr val="tx1"/>
                </a:solidFill>
              </a:rPr>
            </a:br>
            <a:r>
              <a:rPr lang="en-US" sz="2000" spc="-10">
                <a:solidFill>
                  <a:schemeClr val="tx1"/>
                </a:solidFill>
              </a:rPr>
              <a:t>of Microsoft 365</a:t>
            </a:r>
          </a:p>
        </p:txBody>
      </p:sp>
    </p:spTree>
    <p:extLst>
      <p:ext uri="{BB962C8B-B14F-4D97-AF65-F5344CB8AC3E}">
        <p14:creationId xmlns:p14="http://schemas.microsoft.com/office/powerpoint/2010/main" val="37268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125D84-D655-47F1-AB65-470A76E902ED}"/>
              </a:ext>
            </a:extLst>
          </p:cNvPr>
          <p:cNvSpPr>
            <a:spLocks noGrp="1"/>
          </p:cNvSpPr>
          <p:nvPr>
            <p:ph type="title"/>
          </p:nvPr>
        </p:nvSpPr>
        <p:spPr/>
        <p:txBody>
          <a:bodyPr/>
          <a:lstStyle/>
          <a:p>
            <a:endParaRPr lang="en-US"/>
          </a:p>
        </p:txBody>
      </p:sp>
      <p:pic>
        <p:nvPicPr>
          <p:cNvPr id="6" name="Picture Placeholder 6" descr="A desktop computer sitting on a table&#10;&#10;Description generated with very high confidence">
            <a:extLst>
              <a:ext uri="{FF2B5EF4-FFF2-40B4-BE49-F238E27FC236}">
                <a16:creationId xmlns:a16="http://schemas.microsoft.com/office/drawing/2014/main" id="{5D29426F-B9AE-4C42-BC9E-F64CFAA0240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9656" b="5928"/>
          <a:stretch/>
        </p:blipFill>
        <p:spPr>
          <a:xfrm>
            <a:off x="0" y="0"/>
            <a:ext cx="12436474" cy="6994525"/>
          </a:xfrm>
          <a:prstGeom prst="rect">
            <a:avLst/>
          </a:prstGeom>
        </p:spPr>
      </p:pic>
      <p:sp>
        <p:nvSpPr>
          <p:cNvPr id="7" name="Title 2">
            <a:extLst>
              <a:ext uri="{FF2B5EF4-FFF2-40B4-BE49-F238E27FC236}">
                <a16:creationId xmlns:a16="http://schemas.microsoft.com/office/drawing/2014/main" id="{D4573F66-7CFD-4E67-884A-518BCA7FA439}"/>
              </a:ext>
            </a:extLst>
          </p:cNvPr>
          <p:cNvSpPr txBox="1">
            <a:spLocks/>
          </p:cNvSpPr>
          <p:nvPr/>
        </p:nvSpPr>
        <p:spPr>
          <a:xfrm>
            <a:off x="434975" y="449264"/>
            <a:ext cx="11563350" cy="773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Supported OS</a:t>
            </a:r>
            <a:endParaRPr lang="en-IN"/>
          </a:p>
        </p:txBody>
      </p:sp>
      <p:sp>
        <p:nvSpPr>
          <p:cNvPr id="8" name="Freeform: Shape 7">
            <a:extLst>
              <a:ext uri="{FF2B5EF4-FFF2-40B4-BE49-F238E27FC236}">
                <a16:creationId xmlns:a16="http://schemas.microsoft.com/office/drawing/2014/main" id="{1ED178DD-8068-4EC8-8C96-AE0221F63738}"/>
              </a:ext>
            </a:extLst>
          </p:cNvPr>
          <p:cNvSpPr/>
          <p:nvPr/>
        </p:nvSpPr>
        <p:spPr bwMode="auto">
          <a:xfrm>
            <a:off x="1" y="-1"/>
            <a:ext cx="9464039" cy="6994525"/>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19A65CCA-0052-48E5-B1B1-2553EBECC877}"/>
              </a:ext>
            </a:extLst>
          </p:cNvPr>
          <p:cNvSpPr/>
          <p:nvPr/>
        </p:nvSpPr>
        <p:spPr bwMode="auto">
          <a:xfrm>
            <a:off x="1" y="-1"/>
            <a:ext cx="8366759" cy="6994525"/>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8569FFE2-5133-4580-9574-9652DD7A8242}"/>
              </a:ext>
            </a:extLst>
          </p:cNvPr>
          <p:cNvSpPr/>
          <p:nvPr/>
        </p:nvSpPr>
        <p:spPr bwMode="auto">
          <a:xfrm>
            <a:off x="1" y="-1"/>
            <a:ext cx="7269479" cy="6994525"/>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itle 3">
            <a:extLst>
              <a:ext uri="{FF2B5EF4-FFF2-40B4-BE49-F238E27FC236}">
                <a16:creationId xmlns:a16="http://schemas.microsoft.com/office/drawing/2014/main" id="{DA462C6D-C026-49EA-8D49-94AF8F8A8D1B}"/>
              </a:ext>
            </a:extLst>
          </p:cNvPr>
          <p:cNvSpPr txBox="1">
            <a:spLocks/>
          </p:cNvSpPr>
          <p:nvPr/>
        </p:nvSpPr>
        <p:spPr>
          <a:xfrm>
            <a:off x="434975" y="449264"/>
            <a:ext cx="6384925"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r>
              <a:rPr lang="en-US"/>
              <a:t>Supported OS</a:t>
            </a:r>
          </a:p>
        </p:txBody>
      </p:sp>
      <p:sp>
        <p:nvSpPr>
          <p:cNvPr id="12" name="Text Placeholder 3">
            <a:extLst>
              <a:ext uri="{FF2B5EF4-FFF2-40B4-BE49-F238E27FC236}">
                <a16:creationId xmlns:a16="http://schemas.microsoft.com/office/drawing/2014/main" id="{E0CA9755-F847-4C18-BED6-D5CB4D2B7C05}"/>
              </a:ext>
            </a:extLst>
          </p:cNvPr>
          <p:cNvSpPr txBox="1">
            <a:spLocks/>
          </p:cNvSpPr>
          <p:nvPr/>
        </p:nvSpPr>
        <p:spPr>
          <a:xfrm>
            <a:off x="434976" y="1654629"/>
            <a:ext cx="5783262" cy="3399972"/>
          </a:xfrm>
          <a:prstGeom prst="rect">
            <a:avLst/>
          </a:prstGeom>
        </p:spPr>
        <p:txBody>
          <a:bodyPr lIns="0" tIns="0" rIns="0" bIns="0" anchor="t"/>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1800" spc="-10">
                <a:solidFill>
                  <a:schemeClr val="tx1"/>
                </a:solidFill>
              </a:rPr>
              <a:t>Windows 10 Enterprise Multi-session</a:t>
            </a:r>
          </a:p>
          <a:p>
            <a:pPr>
              <a:lnSpc>
                <a:spcPct val="100000"/>
              </a:lnSpc>
              <a:spcBef>
                <a:spcPts val="2400"/>
              </a:spcBef>
            </a:pPr>
            <a:r>
              <a:rPr lang="en-US" sz="1800" spc="-10">
                <a:solidFill>
                  <a:schemeClr val="tx1"/>
                </a:solidFill>
              </a:rPr>
              <a:t>Windows 10 Enterprise Single-Session</a:t>
            </a:r>
          </a:p>
          <a:p>
            <a:pPr>
              <a:lnSpc>
                <a:spcPct val="100000"/>
              </a:lnSpc>
              <a:spcBef>
                <a:spcPts val="2400"/>
              </a:spcBef>
            </a:pPr>
            <a:r>
              <a:rPr lang="en-US" sz="1800" spc="-10">
                <a:solidFill>
                  <a:schemeClr val="tx1"/>
                </a:solidFill>
              </a:rPr>
              <a:t>Windows 7 Single-Session</a:t>
            </a:r>
          </a:p>
          <a:p>
            <a:pPr>
              <a:lnSpc>
                <a:spcPct val="100000"/>
              </a:lnSpc>
              <a:spcBef>
                <a:spcPts val="2400"/>
              </a:spcBef>
            </a:pPr>
            <a:r>
              <a:rPr lang="en-US" sz="1800" spc="-10">
                <a:solidFill>
                  <a:schemeClr val="tx1"/>
                </a:solidFill>
              </a:rPr>
              <a:t>Windows Server 2019</a:t>
            </a:r>
          </a:p>
          <a:p>
            <a:pPr>
              <a:lnSpc>
                <a:spcPct val="100000"/>
              </a:lnSpc>
              <a:spcBef>
                <a:spcPts val="2400"/>
              </a:spcBef>
            </a:pPr>
            <a:r>
              <a:rPr lang="en-US" sz="1800" spc="-10">
                <a:solidFill>
                  <a:schemeClr val="tx1"/>
                </a:solidFill>
              </a:rPr>
              <a:t>Windows Server 2016</a:t>
            </a:r>
          </a:p>
          <a:p>
            <a:pPr>
              <a:lnSpc>
                <a:spcPct val="100000"/>
              </a:lnSpc>
              <a:spcBef>
                <a:spcPts val="2400"/>
              </a:spcBef>
            </a:pPr>
            <a:r>
              <a:rPr lang="en-US" sz="1800" spc="-10">
                <a:solidFill>
                  <a:schemeClr val="tx1"/>
                </a:solidFill>
              </a:rPr>
              <a:t>Windows Server 2012 R2</a:t>
            </a:r>
          </a:p>
        </p:txBody>
      </p:sp>
      <p:sp>
        <p:nvSpPr>
          <p:cNvPr id="13" name="Text Placeholder 3">
            <a:extLst>
              <a:ext uri="{FF2B5EF4-FFF2-40B4-BE49-F238E27FC236}">
                <a16:creationId xmlns:a16="http://schemas.microsoft.com/office/drawing/2014/main" id="{AA398035-6385-4726-A9B4-7CB8A0BA949B}"/>
              </a:ext>
            </a:extLst>
          </p:cNvPr>
          <p:cNvSpPr txBox="1">
            <a:spLocks/>
          </p:cNvSpPr>
          <p:nvPr/>
        </p:nvSpPr>
        <p:spPr>
          <a:xfrm>
            <a:off x="434976" y="5294538"/>
            <a:ext cx="5783262" cy="591912"/>
          </a:xfrm>
          <a:prstGeom prst="rect">
            <a:avLst/>
          </a:prstGeom>
        </p:spPr>
        <p:txBody>
          <a:bodyPr lIns="0" tIns="0" rIns="0" bIns="0"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1800" u="sng" spc="-10">
                <a:solidFill>
                  <a:schemeClr val="tx1"/>
                </a:solidFill>
              </a:rPr>
              <a:t>VMs in customer’s Azure subscription</a:t>
            </a:r>
          </a:p>
        </p:txBody>
      </p:sp>
    </p:spTree>
    <p:extLst>
      <p:ext uri="{BB962C8B-B14F-4D97-AF65-F5344CB8AC3E}">
        <p14:creationId xmlns:p14="http://schemas.microsoft.com/office/powerpoint/2010/main" val="103265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B9B5A63-A0BA-4DB8-B119-75594837C44C}"/>
              </a:ext>
            </a:extLst>
          </p:cNvPr>
          <p:cNvGrpSpPr/>
          <p:nvPr/>
        </p:nvGrpSpPr>
        <p:grpSpPr>
          <a:xfrm>
            <a:off x="2669381" y="3253120"/>
            <a:ext cx="7119255" cy="3092780"/>
            <a:chOff x="2669381" y="2605405"/>
            <a:chExt cx="7119255" cy="4389120"/>
          </a:xfrm>
        </p:grpSpPr>
        <p:cxnSp>
          <p:nvCxnSpPr>
            <p:cNvPr id="7" name="Straight Connector 6">
              <a:extLst>
                <a:ext uri="{FF2B5EF4-FFF2-40B4-BE49-F238E27FC236}">
                  <a16:creationId xmlns:a16="http://schemas.microsoft.com/office/drawing/2014/main" id="{ECEE5452-B4BE-410F-8A65-45E440CAA9FA}"/>
                </a:ext>
              </a:extLst>
            </p:cNvPr>
            <p:cNvCxnSpPr>
              <a:cxnSpLocks/>
            </p:cNvCxnSpPr>
            <p:nvPr/>
          </p:nvCxnSpPr>
          <p:spPr>
            <a:xfrm>
              <a:off x="2669381"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8" name="Straight Connector 7">
              <a:extLst>
                <a:ext uri="{FF2B5EF4-FFF2-40B4-BE49-F238E27FC236}">
                  <a16:creationId xmlns:a16="http://schemas.microsoft.com/office/drawing/2014/main" id="{D4964A17-5C1C-47A5-901A-C6E33A7AB4E3}"/>
                </a:ext>
              </a:extLst>
            </p:cNvPr>
            <p:cNvCxnSpPr>
              <a:cxnSpLocks/>
            </p:cNvCxnSpPr>
            <p:nvPr/>
          </p:nvCxnSpPr>
          <p:spPr>
            <a:xfrm>
              <a:off x="5042466"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9" name="Straight Connector 8">
              <a:extLst>
                <a:ext uri="{FF2B5EF4-FFF2-40B4-BE49-F238E27FC236}">
                  <a16:creationId xmlns:a16="http://schemas.microsoft.com/office/drawing/2014/main" id="{08CB495B-DC0E-4C85-86B5-A1A2D27B460F}"/>
                </a:ext>
              </a:extLst>
            </p:cNvPr>
            <p:cNvCxnSpPr>
              <a:cxnSpLocks/>
            </p:cNvCxnSpPr>
            <p:nvPr/>
          </p:nvCxnSpPr>
          <p:spPr>
            <a:xfrm>
              <a:off x="7415551"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10" name="Straight Connector 9">
              <a:extLst>
                <a:ext uri="{FF2B5EF4-FFF2-40B4-BE49-F238E27FC236}">
                  <a16:creationId xmlns:a16="http://schemas.microsoft.com/office/drawing/2014/main" id="{7341D4C1-9FE0-42E9-8BC8-3D6AB7D1A5C7}"/>
                </a:ext>
              </a:extLst>
            </p:cNvPr>
            <p:cNvCxnSpPr>
              <a:cxnSpLocks/>
            </p:cNvCxnSpPr>
            <p:nvPr/>
          </p:nvCxnSpPr>
          <p:spPr>
            <a:xfrm>
              <a:off x="9788636"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grpSp>
      <p:sp>
        <p:nvSpPr>
          <p:cNvPr id="11" name="Title 1">
            <a:extLst>
              <a:ext uri="{FF2B5EF4-FFF2-40B4-BE49-F238E27FC236}">
                <a16:creationId xmlns:a16="http://schemas.microsoft.com/office/drawing/2014/main" id="{F6815EED-7817-4829-B910-26A3A58CDB15}"/>
              </a:ext>
            </a:extLst>
          </p:cNvPr>
          <p:cNvSpPr txBox="1">
            <a:spLocks/>
          </p:cNvSpPr>
          <p:nvPr/>
        </p:nvSpPr>
        <p:spPr>
          <a:xfrm>
            <a:off x="434974" y="449264"/>
            <a:ext cx="11563350" cy="773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t>Prerequisites</a:t>
            </a:r>
          </a:p>
        </p:txBody>
      </p:sp>
      <p:sp>
        <p:nvSpPr>
          <p:cNvPr id="12" name="Rectangle 11">
            <a:extLst>
              <a:ext uri="{FF2B5EF4-FFF2-40B4-BE49-F238E27FC236}">
                <a16:creationId xmlns:a16="http://schemas.microsoft.com/office/drawing/2014/main" id="{AF1527DF-3836-41BF-A150-7CD5CE06D7C2}"/>
              </a:ext>
            </a:extLst>
          </p:cNvPr>
          <p:cNvSpPr/>
          <p:nvPr/>
        </p:nvSpPr>
        <p:spPr bwMode="auto">
          <a:xfrm>
            <a:off x="1" y="1715886"/>
            <a:ext cx="12436474" cy="1537234"/>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274320" tIns="182880" rIns="182880" bIns="146304" numCol="1" spcCol="0" rtlCol="0" fromWordArt="0" anchor="t" anchorCtr="0" forceAA="0" compatLnSpc="1">
            <a:prstTxWarp prst="textNoShape">
              <a:avLst/>
            </a:prstTxWarp>
            <a:noAutofit/>
          </a:bodyPr>
          <a:lstStyle/>
          <a:p>
            <a:pPr algn="ctr" defTabSz="699422">
              <a:lnSpc>
                <a:spcPct val="90000"/>
              </a:lnSpc>
            </a:pPr>
            <a:r>
              <a:rPr lang="en-US" sz="2400">
                <a:solidFill>
                  <a:schemeClr val="bg1"/>
                </a:solidFill>
                <a:latin typeface="+mj-lt"/>
              </a:rPr>
              <a:t>Requirements</a:t>
            </a:r>
          </a:p>
        </p:txBody>
      </p:sp>
      <p:sp>
        <p:nvSpPr>
          <p:cNvPr id="13" name="Rectangle 12">
            <a:extLst>
              <a:ext uri="{FF2B5EF4-FFF2-40B4-BE49-F238E27FC236}">
                <a16:creationId xmlns:a16="http://schemas.microsoft.com/office/drawing/2014/main" id="{B880137F-7187-4420-BCC3-267BC303DCF6}"/>
              </a:ext>
            </a:extLst>
          </p:cNvPr>
          <p:cNvSpPr/>
          <p:nvPr/>
        </p:nvSpPr>
        <p:spPr bwMode="auto">
          <a:xfrm>
            <a:off x="442913" y="4206438"/>
            <a:ext cx="2079851" cy="62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ts val="600"/>
              </a:spcBef>
            </a:pPr>
            <a:r>
              <a:rPr lang="en-US" sz="2000">
                <a:solidFill>
                  <a:schemeClr val="tx1"/>
                </a:solidFill>
                <a:ea typeface="Segoe UI" pitchFamily="34" charset="0"/>
                <a:cs typeface="Segoe UI" pitchFamily="34" charset="0"/>
              </a:rPr>
              <a:t>Azure subscription</a:t>
            </a:r>
          </a:p>
        </p:txBody>
      </p:sp>
      <p:sp>
        <p:nvSpPr>
          <p:cNvPr id="14" name="Rectangle 13">
            <a:extLst>
              <a:ext uri="{FF2B5EF4-FFF2-40B4-BE49-F238E27FC236}">
                <a16:creationId xmlns:a16="http://schemas.microsoft.com/office/drawing/2014/main" id="{BD0B97DE-945B-4983-8590-C8F45E36C0F5}"/>
              </a:ext>
            </a:extLst>
          </p:cNvPr>
          <p:cNvSpPr/>
          <p:nvPr/>
        </p:nvSpPr>
        <p:spPr bwMode="auto">
          <a:xfrm>
            <a:off x="5189083" y="4206438"/>
            <a:ext cx="2079851" cy="1008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ts val="2000"/>
              </a:spcBef>
            </a:pPr>
            <a:r>
              <a:rPr lang="en-US" sz="2000">
                <a:solidFill>
                  <a:schemeClr val="tx1"/>
                </a:solidFill>
                <a:ea typeface="Segoe UI" pitchFamily="34" charset="0"/>
                <a:cs typeface="Segoe UI" pitchFamily="34" charset="0"/>
              </a:rPr>
              <a:t>Determine your identity strategy (AD, Azure AD DS)</a:t>
            </a:r>
          </a:p>
        </p:txBody>
      </p:sp>
      <p:sp>
        <p:nvSpPr>
          <p:cNvPr id="15" name="Rectangle 14">
            <a:extLst>
              <a:ext uri="{FF2B5EF4-FFF2-40B4-BE49-F238E27FC236}">
                <a16:creationId xmlns:a16="http://schemas.microsoft.com/office/drawing/2014/main" id="{5C975D2D-C400-4F12-BEA5-AB0C7E0C0CCC}"/>
              </a:ext>
            </a:extLst>
          </p:cNvPr>
          <p:cNvSpPr/>
          <p:nvPr/>
        </p:nvSpPr>
        <p:spPr bwMode="auto">
          <a:xfrm>
            <a:off x="7562168" y="4206438"/>
            <a:ext cx="2079851" cy="16829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ts val="2000"/>
              </a:spcBef>
            </a:pPr>
            <a:r>
              <a:rPr lang="en-US" sz="2000">
                <a:solidFill>
                  <a:schemeClr val="tx1"/>
                </a:solidFill>
                <a:ea typeface="Segoe UI" pitchFamily="34" charset="0"/>
                <a:cs typeface="Segoe UI" pitchFamily="34" charset="0"/>
              </a:rPr>
              <a:t>All associated Azure resources (image, virtual network, storage) in one region</a:t>
            </a:r>
          </a:p>
        </p:txBody>
      </p:sp>
      <p:sp>
        <p:nvSpPr>
          <p:cNvPr id="16" name="Rectangle 15">
            <a:extLst>
              <a:ext uri="{FF2B5EF4-FFF2-40B4-BE49-F238E27FC236}">
                <a16:creationId xmlns:a16="http://schemas.microsoft.com/office/drawing/2014/main" id="{0EC56FEF-0E51-4BCE-BA47-554D86ADF213}"/>
              </a:ext>
            </a:extLst>
          </p:cNvPr>
          <p:cNvSpPr/>
          <p:nvPr/>
        </p:nvSpPr>
        <p:spPr bwMode="auto">
          <a:xfrm>
            <a:off x="9935256" y="4206438"/>
            <a:ext cx="2348179" cy="19184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ts val="2000"/>
              </a:spcBef>
            </a:pPr>
            <a:r>
              <a:rPr lang="en-US" sz="2000">
                <a:solidFill>
                  <a:schemeClr val="tx1"/>
                </a:solidFill>
                <a:ea typeface="Segoe UI" pitchFamily="34" charset="0"/>
                <a:cs typeface="Segoe UI" pitchFamily="34" charset="0"/>
              </a:rPr>
              <a:t>Required credentials (Azure AD, WVD tenant, Service principle, etc.)</a:t>
            </a:r>
          </a:p>
        </p:txBody>
      </p:sp>
      <p:sp>
        <p:nvSpPr>
          <p:cNvPr id="17" name="Rectangle 16">
            <a:extLst>
              <a:ext uri="{FF2B5EF4-FFF2-40B4-BE49-F238E27FC236}">
                <a16:creationId xmlns:a16="http://schemas.microsoft.com/office/drawing/2014/main" id="{EB99D52D-F536-4AAC-BA9D-11FD9B2B4A2C}"/>
              </a:ext>
            </a:extLst>
          </p:cNvPr>
          <p:cNvSpPr/>
          <p:nvPr/>
        </p:nvSpPr>
        <p:spPr bwMode="auto">
          <a:xfrm>
            <a:off x="2815999" y="4206438"/>
            <a:ext cx="2079851" cy="62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ts val="2000"/>
              </a:spcBef>
            </a:pPr>
            <a:r>
              <a:rPr lang="en-US" sz="2000">
                <a:solidFill>
                  <a:schemeClr val="tx1"/>
                </a:solidFill>
                <a:ea typeface="Segoe UI" pitchFamily="34" charset="0"/>
                <a:cs typeface="Segoe UI" pitchFamily="34" charset="0"/>
              </a:rPr>
              <a:t>Azure Active Directory</a:t>
            </a:r>
          </a:p>
        </p:txBody>
      </p:sp>
      <p:sp>
        <p:nvSpPr>
          <p:cNvPr id="18" name="Hexagon 17">
            <a:extLst>
              <a:ext uri="{FF2B5EF4-FFF2-40B4-BE49-F238E27FC236}">
                <a16:creationId xmlns:a16="http://schemas.microsoft.com/office/drawing/2014/main" id="{8F377B88-57A4-4CB6-AEF3-C63D1B3A9919}"/>
              </a:ext>
            </a:extLst>
          </p:cNvPr>
          <p:cNvSpPr/>
          <p:nvPr/>
        </p:nvSpPr>
        <p:spPr bwMode="auto">
          <a:xfrm>
            <a:off x="898051" y="2741654"/>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FFE0F67A-1954-4694-AE07-57A494E10B1F}"/>
              </a:ext>
            </a:extLst>
          </p:cNvPr>
          <p:cNvSpPr/>
          <p:nvPr/>
        </p:nvSpPr>
        <p:spPr bwMode="auto">
          <a:xfrm>
            <a:off x="1026658" y="2852523"/>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9F8324AB-4A02-4798-AE1E-233C8CEE20FA}"/>
              </a:ext>
            </a:extLst>
          </p:cNvPr>
          <p:cNvSpPr/>
          <p:nvPr/>
        </p:nvSpPr>
        <p:spPr bwMode="auto">
          <a:xfrm>
            <a:off x="3271137" y="2741654"/>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3914D59B-877E-4E2E-8E37-CB480EF8A50A}"/>
              </a:ext>
            </a:extLst>
          </p:cNvPr>
          <p:cNvSpPr/>
          <p:nvPr/>
        </p:nvSpPr>
        <p:spPr bwMode="auto">
          <a:xfrm>
            <a:off x="3399744" y="2852523"/>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164FB2B2-9007-43C3-BD81-ACB3634FE769}"/>
              </a:ext>
            </a:extLst>
          </p:cNvPr>
          <p:cNvSpPr/>
          <p:nvPr/>
        </p:nvSpPr>
        <p:spPr bwMode="auto">
          <a:xfrm>
            <a:off x="5644223" y="2741654"/>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549EA552-B575-48CB-B7E3-F54BEE928AA9}"/>
              </a:ext>
            </a:extLst>
          </p:cNvPr>
          <p:cNvSpPr/>
          <p:nvPr/>
        </p:nvSpPr>
        <p:spPr bwMode="auto">
          <a:xfrm>
            <a:off x="5772830" y="2852523"/>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BD3AE9B7-D247-4F7A-87F2-C50FC8054A80}"/>
              </a:ext>
            </a:extLst>
          </p:cNvPr>
          <p:cNvSpPr/>
          <p:nvPr/>
        </p:nvSpPr>
        <p:spPr bwMode="auto">
          <a:xfrm>
            <a:off x="8017309" y="2741654"/>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C7311E31-53EA-437D-856C-BE5C43A3D77B}"/>
              </a:ext>
            </a:extLst>
          </p:cNvPr>
          <p:cNvSpPr/>
          <p:nvPr/>
        </p:nvSpPr>
        <p:spPr bwMode="auto">
          <a:xfrm>
            <a:off x="8145916" y="2852523"/>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3A32B1D1-440B-45F4-A7FA-DAF1EA663AFF}"/>
              </a:ext>
            </a:extLst>
          </p:cNvPr>
          <p:cNvSpPr/>
          <p:nvPr/>
        </p:nvSpPr>
        <p:spPr bwMode="auto">
          <a:xfrm>
            <a:off x="10390394" y="2741654"/>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23E044AE-A032-4E8E-903B-5D8288F98CB5}"/>
              </a:ext>
            </a:extLst>
          </p:cNvPr>
          <p:cNvSpPr/>
          <p:nvPr/>
        </p:nvSpPr>
        <p:spPr bwMode="auto">
          <a:xfrm>
            <a:off x="10519001" y="2852523"/>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ouchscreen" title="Icon of a closed hand with one finger touching a screen">
            <a:extLst>
              <a:ext uri="{FF2B5EF4-FFF2-40B4-BE49-F238E27FC236}">
                <a16:creationId xmlns:a16="http://schemas.microsoft.com/office/drawing/2014/main" id="{AB7394A7-34DD-4D85-929B-F38C144F7E1F}"/>
              </a:ext>
            </a:extLst>
          </p:cNvPr>
          <p:cNvSpPr>
            <a:spLocks noChangeAspect="1" noEditPoints="1"/>
          </p:cNvSpPr>
          <p:nvPr/>
        </p:nvSpPr>
        <p:spPr bwMode="auto">
          <a:xfrm>
            <a:off x="1225777" y="3004760"/>
            <a:ext cx="514124" cy="48204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9" name="Group 28">
            <a:extLst>
              <a:ext uri="{FF2B5EF4-FFF2-40B4-BE49-F238E27FC236}">
                <a16:creationId xmlns:a16="http://schemas.microsoft.com/office/drawing/2014/main" id="{EA4F9394-BEE4-4376-9A1A-0EB02AEDB718}"/>
              </a:ext>
            </a:extLst>
          </p:cNvPr>
          <p:cNvGrpSpPr/>
          <p:nvPr/>
        </p:nvGrpSpPr>
        <p:grpSpPr>
          <a:xfrm>
            <a:off x="3553909" y="2947013"/>
            <a:ext cx="591201" cy="534373"/>
            <a:chOff x="5788180" y="3149755"/>
            <a:chExt cx="614363" cy="555308"/>
          </a:xfrm>
        </p:grpSpPr>
        <p:sp>
          <p:nvSpPr>
            <p:cNvPr id="30" name="Freeform: Shape 29">
              <a:extLst>
                <a:ext uri="{FF2B5EF4-FFF2-40B4-BE49-F238E27FC236}">
                  <a16:creationId xmlns:a16="http://schemas.microsoft.com/office/drawing/2014/main" id="{4C232EDD-900C-4B98-89B0-5FB89701B1F7}"/>
                </a:ext>
              </a:extLst>
            </p:cNvPr>
            <p:cNvSpPr/>
            <p:nvPr/>
          </p:nvSpPr>
          <p:spPr>
            <a:xfrm>
              <a:off x="6013923" y="3149755"/>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31C52315-F235-494E-AC39-89D8FEF01AE2}"/>
                </a:ext>
              </a:extLst>
            </p:cNvPr>
            <p:cNvSpPr/>
            <p:nvPr/>
          </p:nvSpPr>
          <p:spPr>
            <a:xfrm>
              <a:off x="6013923" y="354313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CDB373B9-2FFB-49C1-92A5-697326323382}"/>
                </a:ext>
              </a:extLst>
            </p:cNvPr>
            <p:cNvSpPr/>
            <p:nvPr/>
          </p:nvSpPr>
          <p:spPr>
            <a:xfrm>
              <a:off x="6240618" y="337930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1526D53E-BD2F-40D8-B52F-A9385FB93405}"/>
                </a:ext>
              </a:extLst>
            </p:cNvPr>
            <p:cNvSpPr/>
            <p:nvPr/>
          </p:nvSpPr>
          <p:spPr>
            <a:xfrm>
              <a:off x="5788180" y="337930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CDFCE442-573E-475A-80F0-D0095121AB7B}"/>
                </a:ext>
              </a:extLst>
            </p:cNvPr>
            <p:cNvSpPr/>
            <p:nvPr/>
          </p:nvSpPr>
          <p:spPr>
            <a:xfrm>
              <a:off x="6134890" y="3273580"/>
              <a:ext cx="142875" cy="142875"/>
            </a:xfrm>
            <a:custGeom>
              <a:avLst/>
              <a:gdLst>
                <a:gd name="connsiteX0" fmla="*/ 10640 w 142875"/>
                <a:gd name="connsiteY0" fmla="*/ 10640 h 142875"/>
                <a:gd name="connsiteX1" fmla="*/ 133512 w 142875"/>
                <a:gd name="connsiteY1" fmla="*/ 140180 h 142875"/>
              </a:gdLst>
              <a:ahLst/>
              <a:cxnLst>
                <a:cxn ang="0">
                  <a:pos x="connsiteX0" y="connsiteY0"/>
                </a:cxn>
                <a:cxn ang="0">
                  <a:pos x="connsiteX1" y="connsiteY1"/>
                </a:cxn>
              </a:cxnLst>
              <a:rect l="l" t="t" r="r" b="b"/>
              <a:pathLst>
                <a:path w="142875" h="142875">
                  <a:moveTo>
                    <a:pt x="10640" y="10640"/>
                  </a:moveTo>
                  <a:lnTo>
                    <a:pt x="133512" y="140180"/>
                  </a:lnTo>
                </a:path>
              </a:pathLst>
            </a:custGeom>
            <a:ln w="12700" cap="flat">
              <a:solidFill>
                <a:schemeClr val="accent1"/>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6AB58598-1FC6-4334-B14A-9E690CFFC30A}"/>
                </a:ext>
              </a:extLst>
            </p:cNvPr>
            <p:cNvSpPr/>
            <p:nvPr/>
          </p:nvSpPr>
          <p:spPr>
            <a:xfrm>
              <a:off x="5910100" y="3273580"/>
              <a:ext cx="142875" cy="142875"/>
            </a:xfrm>
            <a:custGeom>
              <a:avLst/>
              <a:gdLst>
                <a:gd name="connsiteX0" fmla="*/ 132560 w 142875"/>
                <a:gd name="connsiteY0" fmla="*/ 10640 h 142875"/>
                <a:gd name="connsiteX1" fmla="*/ 10640 w 142875"/>
                <a:gd name="connsiteY1" fmla="*/ 140180 h 142875"/>
              </a:gdLst>
              <a:ahLst/>
              <a:cxnLst>
                <a:cxn ang="0">
                  <a:pos x="connsiteX0" y="connsiteY0"/>
                </a:cxn>
                <a:cxn ang="0">
                  <a:pos x="connsiteX1" y="connsiteY1"/>
                </a:cxn>
              </a:cxnLst>
              <a:rect l="l" t="t" r="r" b="b"/>
              <a:pathLst>
                <a:path w="142875" h="142875">
                  <a:moveTo>
                    <a:pt x="132560" y="10640"/>
                  </a:moveTo>
                  <a:lnTo>
                    <a:pt x="10640" y="140180"/>
                  </a:lnTo>
                </a:path>
              </a:pathLst>
            </a:custGeom>
            <a:ln w="12700" cap="flat">
              <a:solidFill>
                <a:schemeClr val="accent1"/>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E36ADFE2-3328-4C67-838D-BC6451DD77C6}"/>
                </a:ext>
              </a:extLst>
            </p:cNvPr>
            <p:cNvSpPr/>
            <p:nvPr/>
          </p:nvSpPr>
          <p:spPr>
            <a:xfrm>
              <a:off x="6138700" y="3475510"/>
              <a:ext cx="123825" cy="95250"/>
            </a:xfrm>
            <a:custGeom>
              <a:avLst/>
              <a:gdLst>
                <a:gd name="connsiteX0" fmla="*/ 10640 w 123825"/>
                <a:gd name="connsiteY0" fmla="*/ 93507 h 95250"/>
                <a:gd name="connsiteX1" fmla="*/ 119225 w 123825"/>
                <a:gd name="connsiteY1" fmla="*/ 10640 h 95250"/>
              </a:gdLst>
              <a:ahLst/>
              <a:cxnLst>
                <a:cxn ang="0">
                  <a:pos x="connsiteX0" y="connsiteY0"/>
                </a:cxn>
                <a:cxn ang="0">
                  <a:pos x="connsiteX1" y="connsiteY1"/>
                </a:cxn>
              </a:cxnLst>
              <a:rect l="l" t="t" r="r" b="b"/>
              <a:pathLst>
                <a:path w="123825" h="95250">
                  <a:moveTo>
                    <a:pt x="10640" y="93507"/>
                  </a:moveTo>
                  <a:lnTo>
                    <a:pt x="119225" y="10640"/>
                  </a:lnTo>
                </a:path>
              </a:pathLst>
            </a:custGeom>
            <a:ln w="12700" cap="flat">
              <a:solidFill>
                <a:schemeClr val="accent1"/>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3224714A-E7AF-4B23-B7A6-4959D4545E6E}"/>
                </a:ext>
              </a:extLst>
            </p:cNvPr>
            <p:cNvSpPr/>
            <p:nvPr/>
          </p:nvSpPr>
          <p:spPr>
            <a:xfrm>
              <a:off x="5929150" y="3475510"/>
              <a:ext cx="123825" cy="95250"/>
            </a:xfrm>
            <a:custGeom>
              <a:avLst/>
              <a:gdLst>
                <a:gd name="connsiteX0" fmla="*/ 10640 w 123825"/>
                <a:gd name="connsiteY0" fmla="*/ 10640 h 95250"/>
                <a:gd name="connsiteX1" fmla="*/ 119225 w 123825"/>
                <a:gd name="connsiteY1" fmla="*/ 93507 h 95250"/>
              </a:gdLst>
              <a:ahLst/>
              <a:cxnLst>
                <a:cxn ang="0">
                  <a:pos x="connsiteX0" y="connsiteY0"/>
                </a:cxn>
                <a:cxn ang="0">
                  <a:pos x="connsiteX1" y="connsiteY1"/>
                </a:cxn>
              </a:cxnLst>
              <a:rect l="l" t="t" r="r" b="b"/>
              <a:pathLst>
                <a:path w="123825" h="95250">
                  <a:moveTo>
                    <a:pt x="10640" y="10640"/>
                  </a:moveTo>
                  <a:lnTo>
                    <a:pt x="119225" y="93507"/>
                  </a:lnTo>
                </a:path>
              </a:pathLst>
            </a:custGeom>
            <a:ln w="12700" cap="flat">
              <a:solidFill>
                <a:schemeClr val="accent1"/>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F0ECB4A5-BCF2-40F1-9A68-B720C8C07BD8}"/>
                </a:ext>
              </a:extLst>
            </p:cNvPr>
            <p:cNvSpPr/>
            <p:nvPr/>
          </p:nvSpPr>
          <p:spPr>
            <a:xfrm>
              <a:off x="6084408" y="3290725"/>
              <a:ext cx="19050" cy="266700"/>
            </a:xfrm>
            <a:custGeom>
              <a:avLst/>
              <a:gdLst>
                <a:gd name="connsiteX0" fmla="*/ 10640 w 19050"/>
                <a:gd name="connsiteY0" fmla="*/ 10640 h 266700"/>
                <a:gd name="connsiteX1" fmla="*/ 10640 w 19050"/>
                <a:gd name="connsiteY1" fmla="*/ 262100 h 266700"/>
              </a:gdLst>
              <a:ahLst/>
              <a:cxnLst>
                <a:cxn ang="0">
                  <a:pos x="connsiteX0" y="connsiteY0"/>
                </a:cxn>
                <a:cxn ang="0">
                  <a:pos x="connsiteX1" y="connsiteY1"/>
                </a:cxn>
              </a:cxnLst>
              <a:rect l="l" t="t" r="r" b="b"/>
              <a:pathLst>
                <a:path w="19050" h="266700">
                  <a:moveTo>
                    <a:pt x="10640" y="10640"/>
                  </a:moveTo>
                  <a:lnTo>
                    <a:pt x="10640" y="262100"/>
                  </a:lnTo>
                </a:path>
              </a:pathLst>
            </a:custGeom>
            <a:ln w="12700" cap="flat">
              <a:solidFill>
                <a:schemeClr val="accent1"/>
              </a:solidFill>
              <a:prstDash val="solid"/>
              <a:round/>
            </a:ln>
          </p:spPr>
          <p:txBody>
            <a:bodyPr rtlCol="0" anchor="ctr"/>
            <a:lstStyle/>
            <a:p>
              <a:endParaRPr lang="en-US"/>
            </a:p>
          </p:txBody>
        </p:sp>
      </p:grpSp>
      <p:grpSp>
        <p:nvGrpSpPr>
          <p:cNvPr id="39" name="Group 38">
            <a:extLst>
              <a:ext uri="{FF2B5EF4-FFF2-40B4-BE49-F238E27FC236}">
                <a16:creationId xmlns:a16="http://schemas.microsoft.com/office/drawing/2014/main" id="{4BE0916A-059D-4BD9-8C19-9DA67C509380}"/>
              </a:ext>
            </a:extLst>
          </p:cNvPr>
          <p:cNvGrpSpPr/>
          <p:nvPr/>
        </p:nvGrpSpPr>
        <p:grpSpPr>
          <a:xfrm>
            <a:off x="6039785" y="2997625"/>
            <a:ext cx="414124" cy="421871"/>
            <a:chOff x="5608908" y="3347038"/>
            <a:chExt cx="305753" cy="311468"/>
          </a:xfrm>
        </p:grpSpPr>
        <p:sp>
          <p:nvSpPr>
            <p:cNvPr id="40" name="Freeform: Shape 39">
              <a:extLst>
                <a:ext uri="{FF2B5EF4-FFF2-40B4-BE49-F238E27FC236}">
                  <a16:creationId xmlns:a16="http://schemas.microsoft.com/office/drawing/2014/main" id="{C579BB95-70E2-4D74-8030-8D8B37DC35B1}"/>
                </a:ext>
              </a:extLst>
            </p:cNvPr>
            <p:cNvSpPr/>
            <p:nvPr/>
          </p:nvSpPr>
          <p:spPr>
            <a:xfrm>
              <a:off x="5747021" y="3347038"/>
              <a:ext cx="9525" cy="47625"/>
            </a:xfrm>
            <a:custGeom>
              <a:avLst/>
              <a:gdLst>
                <a:gd name="connsiteX0" fmla="*/ 7348 w 9525"/>
                <a:gd name="connsiteY0" fmla="*/ 7348 h 47625"/>
                <a:gd name="connsiteX1" fmla="*/ 7348 w 9525"/>
                <a:gd name="connsiteY1" fmla="*/ 49258 h 47625"/>
              </a:gdLst>
              <a:ahLst/>
              <a:cxnLst>
                <a:cxn ang="0">
                  <a:pos x="connsiteX0" y="connsiteY0"/>
                </a:cxn>
                <a:cxn ang="0">
                  <a:pos x="connsiteX1" y="connsiteY1"/>
                </a:cxn>
              </a:cxnLst>
              <a:rect l="l" t="t" r="r" b="b"/>
              <a:pathLst>
                <a:path w="9525" h="47625">
                  <a:moveTo>
                    <a:pt x="7348" y="7348"/>
                  </a:moveTo>
                  <a:lnTo>
                    <a:pt x="7348" y="4925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41" name="Freeform: Shape 40">
              <a:extLst>
                <a:ext uri="{FF2B5EF4-FFF2-40B4-BE49-F238E27FC236}">
                  <a16:creationId xmlns:a16="http://schemas.microsoft.com/office/drawing/2014/main" id="{64C092D4-7FA0-49D8-8E5D-3847D0D22500}"/>
                </a:ext>
              </a:extLst>
            </p:cNvPr>
            <p:cNvSpPr/>
            <p:nvPr/>
          </p:nvSpPr>
          <p:spPr>
            <a:xfrm>
              <a:off x="5646056" y="3394663"/>
              <a:ext cx="38100" cy="38100"/>
            </a:xfrm>
            <a:custGeom>
              <a:avLst/>
              <a:gdLst>
                <a:gd name="connsiteX0" fmla="*/ 7348 w 38100"/>
                <a:gd name="connsiteY0" fmla="*/ 7348 h 38100"/>
                <a:gd name="connsiteX1" fmla="*/ 36875 w 38100"/>
                <a:gd name="connsiteY1" fmla="*/ 37828 h 38100"/>
              </a:gdLst>
              <a:ahLst/>
              <a:cxnLst>
                <a:cxn ang="0">
                  <a:pos x="connsiteX0" y="connsiteY0"/>
                </a:cxn>
                <a:cxn ang="0">
                  <a:pos x="connsiteX1" y="connsiteY1"/>
                </a:cxn>
              </a:cxnLst>
              <a:rect l="l" t="t" r="r" b="b"/>
              <a:pathLst>
                <a:path w="38100" h="38100">
                  <a:moveTo>
                    <a:pt x="7348" y="7348"/>
                  </a:moveTo>
                  <a:lnTo>
                    <a:pt x="36875"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92A7ED62-0040-4850-930E-F012EA941044}"/>
                </a:ext>
              </a:extLst>
            </p:cNvPr>
            <p:cNvSpPr/>
            <p:nvPr/>
          </p:nvSpPr>
          <p:spPr>
            <a:xfrm>
              <a:off x="5608908" y="3500391"/>
              <a:ext cx="47625" cy="9525"/>
            </a:xfrm>
            <a:custGeom>
              <a:avLst/>
              <a:gdLst>
                <a:gd name="connsiteX0" fmla="*/ 7348 w 47625"/>
                <a:gd name="connsiteY0" fmla="*/ 7348 h 9525"/>
                <a:gd name="connsiteX1" fmla="*/ 49258 w 47625"/>
                <a:gd name="connsiteY1" fmla="*/ 7348 h 9525"/>
              </a:gdLst>
              <a:ahLst/>
              <a:cxnLst>
                <a:cxn ang="0">
                  <a:pos x="connsiteX0" y="connsiteY0"/>
                </a:cxn>
                <a:cxn ang="0">
                  <a:pos x="connsiteX1" y="connsiteY1"/>
                </a:cxn>
              </a:cxnLst>
              <a:rect l="l" t="t" r="r" b="b"/>
              <a:pathLst>
                <a:path w="47625" h="9525">
                  <a:moveTo>
                    <a:pt x="7348" y="7348"/>
                  </a:moveTo>
                  <a:lnTo>
                    <a:pt x="4925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9088428D-1622-44B4-ADB9-91CCCA86231C}"/>
                </a:ext>
              </a:extLst>
            </p:cNvPr>
            <p:cNvSpPr/>
            <p:nvPr/>
          </p:nvSpPr>
          <p:spPr>
            <a:xfrm>
              <a:off x="5857511" y="3485151"/>
              <a:ext cx="57150" cy="9525"/>
            </a:xfrm>
            <a:custGeom>
              <a:avLst/>
              <a:gdLst>
                <a:gd name="connsiteX0" fmla="*/ 50211 w 57150"/>
                <a:gd name="connsiteY0" fmla="*/ 7348 h 9525"/>
                <a:gd name="connsiteX1" fmla="*/ 7348 w 57150"/>
                <a:gd name="connsiteY1" fmla="*/ 7348 h 9525"/>
              </a:gdLst>
              <a:ahLst/>
              <a:cxnLst>
                <a:cxn ang="0">
                  <a:pos x="connsiteX0" y="connsiteY0"/>
                </a:cxn>
                <a:cxn ang="0">
                  <a:pos x="connsiteX1" y="connsiteY1"/>
                </a:cxn>
              </a:cxnLst>
              <a:rect l="l" t="t" r="r" b="b"/>
              <a:pathLst>
                <a:path w="57150" h="9525">
                  <a:moveTo>
                    <a:pt x="50211" y="7348"/>
                  </a:moveTo>
                  <a:lnTo>
                    <a:pt x="734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E3CF5DFE-2A6C-47A9-B5A4-34A26828513D}"/>
                </a:ext>
              </a:extLst>
            </p:cNvPr>
            <p:cNvSpPr/>
            <p:nvPr/>
          </p:nvSpPr>
          <p:spPr>
            <a:xfrm>
              <a:off x="5822268" y="3384186"/>
              <a:ext cx="38100" cy="38100"/>
            </a:xfrm>
            <a:custGeom>
              <a:avLst/>
              <a:gdLst>
                <a:gd name="connsiteX0" fmla="*/ 36875 w 38100"/>
                <a:gd name="connsiteY0" fmla="*/ 7348 h 38100"/>
                <a:gd name="connsiteX1" fmla="*/ 7348 w 38100"/>
                <a:gd name="connsiteY1" fmla="*/ 37828 h 38100"/>
              </a:gdLst>
              <a:ahLst/>
              <a:cxnLst>
                <a:cxn ang="0">
                  <a:pos x="connsiteX0" y="connsiteY0"/>
                </a:cxn>
                <a:cxn ang="0">
                  <a:pos x="connsiteX1" y="connsiteY1"/>
                </a:cxn>
              </a:cxnLst>
              <a:rect l="l" t="t" r="r" b="b"/>
              <a:pathLst>
                <a:path w="38100" h="38100">
                  <a:moveTo>
                    <a:pt x="36875" y="7348"/>
                  </a:moveTo>
                  <a:lnTo>
                    <a:pt x="7348"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C563DE5A-540D-429B-A832-7C6FEE039400}"/>
                </a:ext>
              </a:extLst>
            </p:cNvPr>
            <p:cNvSpPr/>
            <p:nvPr/>
          </p:nvSpPr>
          <p:spPr>
            <a:xfrm>
              <a:off x="5747021" y="3347038"/>
              <a:ext cx="9525" cy="47625"/>
            </a:xfrm>
            <a:custGeom>
              <a:avLst/>
              <a:gdLst>
                <a:gd name="connsiteX0" fmla="*/ 7348 w 9525"/>
                <a:gd name="connsiteY0" fmla="*/ 7348 h 47625"/>
                <a:gd name="connsiteX1" fmla="*/ 7348 w 9525"/>
                <a:gd name="connsiteY1" fmla="*/ 49258 h 47625"/>
              </a:gdLst>
              <a:ahLst/>
              <a:cxnLst>
                <a:cxn ang="0">
                  <a:pos x="connsiteX0" y="connsiteY0"/>
                </a:cxn>
                <a:cxn ang="0">
                  <a:pos x="connsiteX1" y="connsiteY1"/>
                </a:cxn>
              </a:cxnLst>
              <a:rect l="l" t="t" r="r" b="b"/>
              <a:pathLst>
                <a:path w="9525" h="47625">
                  <a:moveTo>
                    <a:pt x="7348" y="7348"/>
                  </a:moveTo>
                  <a:lnTo>
                    <a:pt x="7348" y="4925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36531967-2957-4962-A1C2-5B85AA9C6A4D}"/>
                </a:ext>
              </a:extLst>
            </p:cNvPr>
            <p:cNvSpPr/>
            <p:nvPr/>
          </p:nvSpPr>
          <p:spPr>
            <a:xfrm>
              <a:off x="5646056" y="3394663"/>
              <a:ext cx="38100" cy="38100"/>
            </a:xfrm>
            <a:custGeom>
              <a:avLst/>
              <a:gdLst>
                <a:gd name="connsiteX0" fmla="*/ 7348 w 38100"/>
                <a:gd name="connsiteY0" fmla="*/ 7348 h 38100"/>
                <a:gd name="connsiteX1" fmla="*/ 36875 w 38100"/>
                <a:gd name="connsiteY1" fmla="*/ 37828 h 38100"/>
              </a:gdLst>
              <a:ahLst/>
              <a:cxnLst>
                <a:cxn ang="0">
                  <a:pos x="connsiteX0" y="connsiteY0"/>
                </a:cxn>
                <a:cxn ang="0">
                  <a:pos x="connsiteX1" y="connsiteY1"/>
                </a:cxn>
              </a:cxnLst>
              <a:rect l="l" t="t" r="r" b="b"/>
              <a:pathLst>
                <a:path w="38100" h="38100">
                  <a:moveTo>
                    <a:pt x="7348" y="7348"/>
                  </a:moveTo>
                  <a:lnTo>
                    <a:pt x="36875"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47" name="Freeform: Shape 46">
              <a:extLst>
                <a:ext uri="{FF2B5EF4-FFF2-40B4-BE49-F238E27FC236}">
                  <a16:creationId xmlns:a16="http://schemas.microsoft.com/office/drawing/2014/main" id="{01CA0597-637B-48FA-BAAE-490335A7E111}"/>
                </a:ext>
              </a:extLst>
            </p:cNvPr>
            <p:cNvSpPr/>
            <p:nvPr/>
          </p:nvSpPr>
          <p:spPr>
            <a:xfrm>
              <a:off x="5608908" y="3500391"/>
              <a:ext cx="47625" cy="9525"/>
            </a:xfrm>
            <a:custGeom>
              <a:avLst/>
              <a:gdLst>
                <a:gd name="connsiteX0" fmla="*/ 7348 w 47625"/>
                <a:gd name="connsiteY0" fmla="*/ 7348 h 9525"/>
                <a:gd name="connsiteX1" fmla="*/ 49258 w 47625"/>
                <a:gd name="connsiteY1" fmla="*/ 7348 h 9525"/>
              </a:gdLst>
              <a:ahLst/>
              <a:cxnLst>
                <a:cxn ang="0">
                  <a:pos x="connsiteX0" y="connsiteY0"/>
                </a:cxn>
                <a:cxn ang="0">
                  <a:pos x="connsiteX1" y="connsiteY1"/>
                </a:cxn>
              </a:cxnLst>
              <a:rect l="l" t="t" r="r" b="b"/>
              <a:pathLst>
                <a:path w="47625" h="9525">
                  <a:moveTo>
                    <a:pt x="7348" y="7348"/>
                  </a:moveTo>
                  <a:lnTo>
                    <a:pt x="4925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48" name="Freeform: Shape 47">
              <a:extLst>
                <a:ext uri="{FF2B5EF4-FFF2-40B4-BE49-F238E27FC236}">
                  <a16:creationId xmlns:a16="http://schemas.microsoft.com/office/drawing/2014/main" id="{B3D0D3DD-9CC3-420B-AF26-4BDB387502B3}"/>
                </a:ext>
              </a:extLst>
            </p:cNvPr>
            <p:cNvSpPr/>
            <p:nvPr/>
          </p:nvSpPr>
          <p:spPr>
            <a:xfrm>
              <a:off x="5857511" y="3485151"/>
              <a:ext cx="57150" cy="9525"/>
            </a:xfrm>
            <a:custGeom>
              <a:avLst/>
              <a:gdLst>
                <a:gd name="connsiteX0" fmla="*/ 50211 w 57150"/>
                <a:gd name="connsiteY0" fmla="*/ 7348 h 9525"/>
                <a:gd name="connsiteX1" fmla="*/ 7348 w 57150"/>
                <a:gd name="connsiteY1" fmla="*/ 7348 h 9525"/>
              </a:gdLst>
              <a:ahLst/>
              <a:cxnLst>
                <a:cxn ang="0">
                  <a:pos x="connsiteX0" y="connsiteY0"/>
                </a:cxn>
                <a:cxn ang="0">
                  <a:pos x="connsiteX1" y="connsiteY1"/>
                </a:cxn>
              </a:cxnLst>
              <a:rect l="l" t="t" r="r" b="b"/>
              <a:pathLst>
                <a:path w="57150" h="9525">
                  <a:moveTo>
                    <a:pt x="50211" y="7348"/>
                  </a:moveTo>
                  <a:lnTo>
                    <a:pt x="734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49" name="Freeform: Shape 48">
              <a:extLst>
                <a:ext uri="{FF2B5EF4-FFF2-40B4-BE49-F238E27FC236}">
                  <a16:creationId xmlns:a16="http://schemas.microsoft.com/office/drawing/2014/main" id="{8BD43DC8-3CC1-4B7A-A906-0040111F67A0}"/>
                </a:ext>
              </a:extLst>
            </p:cNvPr>
            <p:cNvSpPr/>
            <p:nvPr/>
          </p:nvSpPr>
          <p:spPr>
            <a:xfrm>
              <a:off x="5822268" y="3384186"/>
              <a:ext cx="38100" cy="38100"/>
            </a:xfrm>
            <a:custGeom>
              <a:avLst/>
              <a:gdLst>
                <a:gd name="connsiteX0" fmla="*/ 36875 w 38100"/>
                <a:gd name="connsiteY0" fmla="*/ 7348 h 38100"/>
                <a:gd name="connsiteX1" fmla="*/ 7348 w 38100"/>
                <a:gd name="connsiteY1" fmla="*/ 37828 h 38100"/>
              </a:gdLst>
              <a:ahLst/>
              <a:cxnLst>
                <a:cxn ang="0">
                  <a:pos x="connsiteX0" y="connsiteY0"/>
                </a:cxn>
                <a:cxn ang="0">
                  <a:pos x="connsiteX1" y="connsiteY1"/>
                </a:cxn>
              </a:cxnLst>
              <a:rect l="l" t="t" r="r" b="b"/>
              <a:pathLst>
                <a:path w="38100" h="38100">
                  <a:moveTo>
                    <a:pt x="36875" y="7348"/>
                  </a:moveTo>
                  <a:lnTo>
                    <a:pt x="7348"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50" name="Freeform: Shape 49">
              <a:extLst>
                <a:ext uri="{FF2B5EF4-FFF2-40B4-BE49-F238E27FC236}">
                  <a16:creationId xmlns:a16="http://schemas.microsoft.com/office/drawing/2014/main" id="{97446034-A3A4-4EB5-9780-A6284A0F2B5F}"/>
                </a:ext>
              </a:extLst>
            </p:cNvPr>
            <p:cNvSpPr/>
            <p:nvPr/>
          </p:nvSpPr>
          <p:spPr>
            <a:xfrm>
              <a:off x="5722256" y="3610881"/>
              <a:ext cx="76200" cy="47625"/>
            </a:xfrm>
            <a:custGeom>
              <a:avLst/>
              <a:gdLst>
                <a:gd name="connsiteX0" fmla="*/ 74023 w 76200"/>
                <a:gd name="connsiteY0" fmla="*/ 7348 h 47625"/>
                <a:gd name="connsiteX1" fmla="*/ 40686 w 76200"/>
                <a:gd name="connsiteY1" fmla="*/ 40686 h 47625"/>
                <a:gd name="connsiteX2" fmla="*/ 7348 w 76200"/>
                <a:gd name="connsiteY2" fmla="*/ 7348 h 47625"/>
              </a:gdLst>
              <a:ahLst/>
              <a:cxnLst>
                <a:cxn ang="0">
                  <a:pos x="connsiteX0" y="connsiteY0"/>
                </a:cxn>
                <a:cxn ang="0">
                  <a:pos x="connsiteX1" y="connsiteY1"/>
                </a:cxn>
                <a:cxn ang="0">
                  <a:pos x="connsiteX2" y="connsiteY2"/>
                </a:cxn>
              </a:cxnLst>
              <a:rect l="l" t="t" r="r" b="b"/>
              <a:pathLst>
                <a:path w="76200" h="47625">
                  <a:moveTo>
                    <a:pt x="74023" y="7348"/>
                  </a:moveTo>
                  <a:cubicBezTo>
                    <a:pt x="74023" y="25446"/>
                    <a:pt x="58783" y="40686"/>
                    <a:pt x="40686" y="40686"/>
                  </a:cubicBezTo>
                  <a:cubicBezTo>
                    <a:pt x="22588" y="40686"/>
                    <a:pt x="7348" y="25446"/>
                    <a:pt x="7348" y="734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51" name="Freeform: Shape 50">
              <a:extLst>
                <a:ext uri="{FF2B5EF4-FFF2-40B4-BE49-F238E27FC236}">
                  <a16:creationId xmlns:a16="http://schemas.microsoft.com/office/drawing/2014/main" id="{C814FE83-A963-4785-9FE5-B55FA0ABF934}"/>
                </a:ext>
              </a:extLst>
            </p:cNvPr>
            <p:cNvSpPr/>
            <p:nvPr/>
          </p:nvSpPr>
          <p:spPr>
            <a:xfrm>
              <a:off x="5712731" y="3610881"/>
              <a:ext cx="95250" cy="9525"/>
            </a:xfrm>
            <a:custGeom>
              <a:avLst/>
              <a:gdLst>
                <a:gd name="connsiteX0" fmla="*/ 7348 w 95250"/>
                <a:gd name="connsiteY0" fmla="*/ 7348 h 9525"/>
                <a:gd name="connsiteX1" fmla="*/ 92121 w 95250"/>
                <a:gd name="connsiteY1" fmla="*/ 7348 h 9525"/>
              </a:gdLst>
              <a:ahLst/>
              <a:cxnLst>
                <a:cxn ang="0">
                  <a:pos x="connsiteX0" y="connsiteY0"/>
                </a:cxn>
                <a:cxn ang="0">
                  <a:pos x="connsiteX1" y="connsiteY1"/>
                </a:cxn>
              </a:cxnLst>
              <a:rect l="l" t="t" r="r" b="b"/>
              <a:pathLst>
                <a:path w="95250" h="9525">
                  <a:moveTo>
                    <a:pt x="7348" y="7348"/>
                  </a:moveTo>
                  <a:lnTo>
                    <a:pt x="92121"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52" name="Freeform: Shape 51">
              <a:extLst>
                <a:ext uri="{FF2B5EF4-FFF2-40B4-BE49-F238E27FC236}">
                  <a16:creationId xmlns:a16="http://schemas.microsoft.com/office/drawing/2014/main" id="{410F2B39-9E26-474F-8F51-5C94E9783C5C}"/>
                </a:ext>
              </a:extLst>
            </p:cNvPr>
            <p:cNvSpPr/>
            <p:nvPr/>
          </p:nvSpPr>
          <p:spPr>
            <a:xfrm>
              <a:off x="5722256" y="3610881"/>
              <a:ext cx="76200" cy="47625"/>
            </a:xfrm>
            <a:custGeom>
              <a:avLst/>
              <a:gdLst>
                <a:gd name="connsiteX0" fmla="*/ 74023 w 76200"/>
                <a:gd name="connsiteY0" fmla="*/ 7348 h 47625"/>
                <a:gd name="connsiteX1" fmla="*/ 40686 w 76200"/>
                <a:gd name="connsiteY1" fmla="*/ 40686 h 47625"/>
                <a:gd name="connsiteX2" fmla="*/ 7348 w 76200"/>
                <a:gd name="connsiteY2" fmla="*/ 7348 h 47625"/>
              </a:gdLst>
              <a:ahLst/>
              <a:cxnLst>
                <a:cxn ang="0">
                  <a:pos x="connsiteX0" y="connsiteY0"/>
                </a:cxn>
                <a:cxn ang="0">
                  <a:pos x="connsiteX1" y="connsiteY1"/>
                </a:cxn>
                <a:cxn ang="0">
                  <a:pos x="connsiteX2" y="connsiteY2"/>
                </a:cxn>
              </a:cxnLst>
              <a:rect l="l" t="t" r="r" b="b"/>
              <a:pathLst>
                <a:path w="76200" h="47625">
                  <a:moveTo>
                    <a:pt x="74023" y="7348"/>
                  </a:moveTo>
                  <a:cubicBezTo>
                    <a:pt x="74023" y="25446"/>
                    <a:pt x="58783" y="40686"/>
                    <a:pt x="40686" y="40686"/>
                  </a:cubicBezTo>
                  <a:cubicBezTo>
                    <a:pt x="22588" y="40686"/>
                    <a:pt x="7348" y="25446"/>
                    <a:pt x="7348" y="734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53" name="Freeform: Shape 52">
              <a:extLst>
                <a:ext uri="{FF2B5EF4-FFF2-40B4-BE49-F238E27FC236}">
                  <a16:creationId xmlns:a16="http://schemas.microsoft.com/office/drawing/2014/main" id="{4077DDE1-E3BE-48EC-A3DA-DFC2D5F1D281}"/>
                </a:ext>
              </a:extLst>
            </p:cNvPr>
            <p:cNvSpPr/>
            <p:nvPr/>
          </p:nvSpPr>
          <p:spPr>
            <a:xfrm>
              <a:off x="5703206" y="3588973"/>
              <a:ext cx="114300" cy="9525"/>
            </a:xfrm>
            <a:custGeom>
              <a:avLst/>
              <a:gdLst>
                <a:gd name="connsiteX0" fmla="*/ 7348 w 114300"/>
                <a:gd name="connsiteY0" fmla="*/ 7348 h 9525"/>
                <a:gd name="connsiteX1" fmla="*/ 111171 w 114300"/>
                <a:gd name="connsiteY1" fmla="*/ 7348 h 9525"/>
              </a:gdLst>
              <a:ahLst/>
              <a:cxnLst>
                <a:cxn ang="0">
                  <a:pos x="connsiteX0" y="connsiteY0"/>
                </a:cxn>
                <a:cxn ang="0">
                  <a:pos x="connsiteX1" y="connsiteY1"/>
                </a:cxn>
              </a:cxnLst>
              <a:rect l="l" t="t" r="r" b="b"/>
              <a:pathLst>
                <a:path w="114300" h="9525">
                  <a:moveTo>
                    <a:pt x="7348" y="7348"/>
                  </a:moveTo>
                  <a:lnTo>
                    <a:pt x="111171"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54" name="Freeform: Shape 53">
              <a:extLst>
                <a:ext uri="{FF2B5EF4-FFF2-40B4-BE49-F238E27FC236}">
                  <a16:creationId xmlns:a16="http://schemas.microsoft.com/office/drawing/2014/main" id="{C37D052F-4B5C-4F55-8FD6-CF135DFE97D4}"/>
                </a:ext>
              </a:extLst>
            </p:cNvPr>
            <p:cNvSpPr/>
            <p:nvPr/>
          </p:nvSpPr>
          <p:spPr>
            <a:xfrm>
              <a:off x="5712731" y="3610881"/>
              <a:ext cx="95250" cy="9525"/>
            </a:xfrm>
            <a:custGeom>
              <a:avLst/>
              <a:gdLst>
                <a:gd name="connsiteX0" fmla="*/ 7348 w 95250"/>
                <a:gd name="connsiteY0" fmla="*/ 7348 h 9525"/>
                <a:gd name="connsiteX1" fmla="*/ 92121 w 95250"/>
                <a:gd name="connsiteY1" fmla="*/ 7348 h 9525"/>
              </a:gdLst>
              <a:ahLst/>
              <a:cxnLst>
                <a:cxn ang="0">
                  <a:pos x="connsiteX0" y="connsiteY0"/>
                </a:cxn>
                <a:cxn ang="0">
                  <a:pos x="connsiteX1" y="connsiteY1"/>
                </a:cxn>
              </a:cxnLst>
              <a:rect l="l" t="t" r="r" b="b"/>
              <a:pathLst>
                <a:path w="95250" h="9525">
                  <a:moveTo>
                    <a:pt x="7348" y="7348"/>
                  </a:moveTo>
                  <a:lnTo>
                    <a:pt x="92121"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55" name="Freeform: Shape 54">
              <a:extLst>
                <a:ext uri="{FF2B5EF4-FFF2-40B4-BE49-F238E27FC236}">
                  <a16:creationId xmlns:a16="http://schemas.microsoft.com/office/drawing/2014/main" id="{E4108C20-3D5E-4DBE-9BA4-B41D9E5C3D29}"/>
                </a:ext>
              </a:extLst>
            </p:cNvPr>
            <p:cNvSpPr/>
            <p:nvPr/>
          </p:nvSpPr>
          <p:spPr>
            <a:xfrm>
              <a:off x="5802266" y="3448956"/>
              <a:ext cx="38100" cy="28575"/>
            </a:xfrm>
            <a:custGeom>
              <a:avLst/>
              <a:gdLst>
                <a:gd name="connsiteX0" fmla="*/ 31161 w 38100"/>
                <a:gd name="connsiteY0" fmla="*/ 7348 h 28575"/>
                <a:gd name="connsiteX1" fmla="*/ 26398 w 38100"/>
                <a:gd name="connsiteY1" fmla="*/ 26398 h 28575"/>
                <a:gd name="connsiteX2" fmla="*/ 7348 w 38100"/>
                <a:gd name="connsiteY2" fmla="*/ 20683 h 28575"/>
              </a:gdLst>
              <a:ahLst/>
              <a:cxnLst>
                <a:cxn ang="0">
                  <a:pos x="connsiteX0" y="connsiteY0"/>
                </a:cxn>
                <a:cxn ang="0">
                  <a:pos x="connsiteX1" y="connsiteY1"/>
                </a:cxn>
                <a:cxn ang="0">
                  <a:pos x="connsiteX2" y="connsiteY2"/>
                </a:cxn>
              </a:cxnLst>
              <a:rect l="l" t="t" r="r" b="b"/>
              <a:pathLst>
                <a:path w="38100" h="28575">
                  <a:moveTo>
                    <a:pt x="31161" y="7348"/>
                  </a:moveTo>
                  <a:lnTo>
                    <a:pt x="26398" y="26398"/>
                  </a:lnTo>
                  <a:lnTo>
                    <a:pt x="7348" y="2068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56" name="Freeform: Shape 55">
              <a:extLst>
                <a:ext uri="{FF2B5EF4-FFF2-40B4-BE49-F238E27FC236}">
                  <a16:creationId xmlns:a16="http://schemas.microsoft.com/office/drawing/2014/main" id="{D3475037-19A4-4105-AFD4-863002583A19}"/>
                </a:ext>
              </a:extLst>
            </p:cNvPr>
            <p:cNvSpPr/>
            <p:nvPr/>
          </p:nvSpPr>
          <p:spPr>
            <a:xfrm>
              <a:off x="5682780" y="3420910"/>
              <a:ext cx="152400" cy="152400"/>
            </a:xfrm>
            <a:custGeom>
              <a:avLst/>
              <a:gdLst>
                <a:gd name="connsiteX0" fmla="*/ 143979 w 152400"/>
                <a:gd name="connsiteY0" fmla="*/ 49681 h 152400"/>
                <a:gd name="connsiteX1" fmla="*/ 92544 w 152400"/>
                <a:gd name="connsiteY1" fmla="*/ 8724 h 152400"/>
                <a:gd name="connsiteX2" fmla="*/ 8724 w 152400"/>
                <a:gd name="connsiteY2" fmla="*/ 64921 h 152400"/>
                <a:gd name="connsiteX3" fmla="*/ 64921 w 152400"/>
                <a:gd name="connsiteY3" fmla="*/ 148741 h 152400"/>
                <a:gd name="connsiteX4" fmla="*/ 148741 w 152400"/>
                <a:gd name="connsiteY4" fmla="*/ 92544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3979" y="49681"/>
                  </a:moveTo>
                  <a:cubicBezTo>
                    <a:pt x="135406" y="28726"/>
                    <a:pt x="116356" y="13486"/>
                    <a:pt x="92544" y="8724"/>
                  </a:cubicBezTo>
                  <a:cubicBezTo>
                    <a:pt x="54444" y="1104"/>
                    <a:pt x="16344" y="25869"/>
                    <a:pt x="8724" y="64921"/>
                  </a:cubicBezTo>
                  <a:cubicBezTo>
                    <a:pt x="1104" y="103021"/>
                    <a:pt x="25869" y="141121"/>
                    <a:pt x="64921" y="148741"/>
                  </a:cubicBezTo>
                  <a:cubicBezTo>
                    <a:pt x="103021" y="156361"/>
                    <a:pt x="141121" y="131596"/>
                    <a:pt x="148741" y="9254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sp>
        <p:nvSpPr>
          <p:cNvPr id="57" name="Freeform: Shape 56">
            <a:extLst>
              <a:ext uri="{FF2B5EF4-FFF2-40B4-BE49-F238E27FC236}">
                <a16:creationId xmlns:a16="http://schemas.microsoft.com/office/drawing/2014/main" id="{F4805D71-2929-4093-8D6A-51CFEA8A7580}"/>
              </a:ext>
            </a:extLst>
          </p:cNvPr>
          <p:cNvSpPr/>
          <p:nvPr/>
        </p:nvSpPr>
        <p:spPr>
          <a:xfrm>
            <a:off x="8391324" y="3007469"/>
            <a:ext cx="421538" cy="421536"/>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sp>
        <p:nvSpPr>
          <p:cNvPr id="58" name="ContactCard_EEBD" title="Icon of a contact card">
            <a:extLst>
              <a:ext uri="{FF2B5EF4-FFF2-40B4-BE49-F238E27FC236}">
                <a16:creationId xmlns:a16="http://schemas.microsoft.com/office/drawing/2014/main" id="{B8F15BBD-A71D-47D7-925F-490C2DFC076B}"/>
              </a:ext>
            </a:extLst>
          </p:cNvPr>
          <p:cNvSpPr>
            <a:spLocks noChangeAspect="1" noEditPoints="1"/>
          </p:cNvSpPr>
          <p:nvPr/>
        </p:nvSpPr>
        <p:spPr bwMode="auto">
          <a:xfrm>
            <a:off x="10763548" y="306213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16711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0B7F6FB-3D93-4469-8C89-818D012251EC}"/>
              </a:ext>
            </a:extLst>
          </p:cNvPr>
          <p:cNvSpPr>
            <a:spLocks noGrp="1"/>
          </p:cNvSpPr>
          <p:nvPr>
            <p:ph type="title"/>
          </p:nvPr>
        </p:nvSpPr>
        <p:spPr>
          <a:xfrm>
            <a:off x="434975" y="449264"/>
            <a:ext cx="11563350" cy="773112"/>
          </a:xfrm>
        </p:spPr>
        <p:txBody>
          <a:bodyPr/>
          <a:lstStyle/>
          <a:p>
            <a:r>
              <a:rPr lang="en-US"/>
              <a:t>Network requirements and considerations</a:t>
            </a:r>
          </a:p>
        </p:txBody>
      </p:sp>
      <p:graphicFrame>
        <p:nvGraphicFramePr>
          <p:cNvPr id="7" name="Content Placeholder 5">
            <a:extLst>
              <a:ext uri="{FF2B5EF4-FFF2-40B4-BE49-F238E27FC236}">
                <a16:creationId xmlns:a16="http://schemas.microsoft.com/office/drawing/2014/main" id="{E24B4F1C-94B5-420F-A65E-A8E7E7FBDBDA}"/>
              </a:ext>
            </a:extLst>
          </p:cNvPr>
          <p:cNvGraphicFramePr>
            <a:graphicFrameLocks/>
          </p:cNvGraphicFramePr>
          <p:nvPr>
            <p:extLst>
              <p:ext uri="{D42A27DB-BD31-4B8C-83A1-F6EECF244321}">
                <p14:modId xmlns:p14="http://schemas.microsoft.com/office/powerpoint/2010/main" val="3639817026"/>
              </p:ext>
            </p:extLst>
          </p:nvPr>
        </p:nvGraphicFramePr>
        <p:xfrm>
          <a:off x="6531195" y="3078121"/>
          <a:ext cx="5557595" cy="3037393"/>
        </p:xfrm>
        <a:graphic>
          <a:graphicData uri="http://schemas.openxmlformats.org/drawingml/2006/table">
            <a:tbl>
              <a:tblPr firstRow="1" firstCol="1" bandRow="1">
                <a:tableStyleId>{5C22544A-7EE6-4342-B048-85BDC9FD1C3A}</a:tableStyleId>
              </a:tblPr>
              <a:tblGrid>
                <a:gridCol w="1258567">
                  <a:extLst>
                    <a:ext uri="{9D8B030D-6E8A-4147-A177-3AD203B41FA5}">
                      <a16:colId xmlns:a16="http://schemas.microsoft.com/office/drawing/2014/main" val="2809098465"/>
                    </a:ext>
                  </a:extLst>
                </a:gridCol>
                <a:gridCol w="1984961">
                  <a:extLst>
                    <a:ext uri="{9D8B030D-6E8A-4147-A177-3AD203B41FA5}">
                      <a16:colId xmlns:a16="http://schemas.microsoft.com/office/drawing/2014/main" val="4032334004"/>
                    </a:ext>
                  </a:extLst>
                </a:gridCol>
                <a:gridCol w="2314067">
                  <a:extLst>
                    <a:ext uri="{9D8B030D-6E8A-4147-A177-3AD203B41FA5}">
                      <a16:colId xmlns:a16="http://schemas.microsoft.com/office/drawing/2014/main" val="2309847289"/>
                    </a:ext>
                  </a:extLst>
                </a:gridCol>
              </a:tblGrid>
              <a:tr h="440624">
                <a:tc gridSpan="2">
                  <a:txBody>
                    <a:bodyPr/>
                    <a:lstStyle/>
                    <a:p>
                      <a:r>
                        <a:rPr lang="en-US" sz="2000" b="0" kern="1200" dirty="0">
                          <a:solidFill>
                            <a:schemeClr val="accent1"/>
                          </a:solidFill>
                          <a:latin typeface="+mj-lt"/>
                          <a:ea typeface="+mn-ea"/>
                          <a:cs typeface="+mn-cs"/>
                        </a:rPr>
                        <a:t>Connectivity Type</a:t>
                      </a:r>
                    </a:p>
                  </a:txBody>
                  <a:tcPr marL="0" marR="189263" marT="46630" marB="46630">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hMerge="1">
                  <a:txBody>
                    <a:bodyPr/>
                    <a:lstStyle/>
                    <a:p>
                      <a:endParaRPr lang="en-US" sz="1600" b="0" kern="1200" dirty="0">
                        <a:solidFill>
                          <a:schemeClr val="accent1"/>
                        </a:solidFill>
                        <a:latin typeface="+mj-lt"/>
                        <a:ea typeface="+mn-ea"/>
                        <a:cs typeface="+mn-cs"/>
                      </a:endParaRPr>
                    </a:p>
                  </a:txBody>
                  <a:tcPr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600" b="0" kern="1200">
                          <a:solidFill>
                            <a:schemeClr val="accent1"/>
                          </a:solidFill>
                          <a:latin typeface="+mj-lt"/>
                          <a:ea typeface="+mn-ea"/>
                          <a:cs typeface="+mn-cs"/>
                        </a:rPr>
                        <a:t>Special Considerations</a:t>
                      </a:r>
                    </a:p>
                  </a:txBody>
                  <a:tcPr marT="46630" marB="46630">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79667">
                <a:tc>
                  <a:txBody>
                    <a:bodyPr/>
                    <a:lstStyle/>
                    <a:p>
                      <a:r>
                        <a:rPr lang="en-US" sz="1400" b="0">
                          <a:solidFill>
                            <a:schemeClr val="bg1"/>
                          </a:solidFill>
                          <a:latin typeface="+mj-lt"/>
                        </a:rPr>
                        <a:t>ExpressRoute</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a:solidFill>
                            <a:schemeClr val="tx1"/>
                          </a:solidFill>
                        </a:rPr>
                        <a:t>Hybrid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a:solidFill>
                            <a:schemeClr val="tx1"/>
                          </a:solidFill>
                        </a:rPr>
                        <a:t>Dedicated network through service provider</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58551">
                <a:tc>
                  <a:txBody>
                    <a:bodyPr/>
                    <a:lstStyle/>
                    <a:p>
                      <a:r>
                        <a:rPr lang="en-US" sz="1400" b="0">
                          <a:solidFill>
                            <a:schemeClr val="bg1"/>
                          </a:solidFill>
                          <a:latin typeface="+mj-lt"/>
                        </a:rPr>
                        <a:t>Site-to-Site VPN</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a:solidFill>
                            <a:schemeClr val="tx1"/>
                          </a:solidFill>
                        </a:rPr>
                        <a:t>Hybrid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a:solidFill>
                            <a:schemeClr val="tx1"/>
                          </a:solidFill>
                        </a:rPr>
                        <a:t>Limited bandwidth compared to ExpressRoute</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58551">
                <a:tc>
                  <a:txBody>
                    <a:bodyPr/>
                    <a:lstStyle/>
                    <a:p>
                      <a:r>
                        <a:rPr lang="en-US" sz="1400" b="0">
                          <a:solidFill>
                            <a:schemeClr val="bg1"/>
                          </a:solidFill>
                          <a:latin typeface="+mj-lt"/>
                        </a:rPr>
                        <a:t>Azure AD Domain Services</a:t>
                      </a:r>
                    </a:p>
                  </a:txBody>
                  <a:tcPr marT="46630" marB="46630"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r>
                        <a:rPr lang="en-US" sz="1400">
                          <a:solidFill>
                            <a:schemeClr val="tx1"/>
                          </a:solidFill>
                        </a:rPr>
                        <a:t>Isolated</a:t>
                      </a:r>
                    </a:p>
                  </a:txBody>
                  <a:tcPr marR="189263" marT="46630" marB="4663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Must synchronize password hashes to Azure AD</a:t>
                      </a:r>
                    </a:p>
                  </a:txBody>
                  <a:tcPr marR="189263"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8" name="Group 7">
            <a:extLst>
              <a:ext uri="{FF2B5EF4-FFF2-40B4-BE49-F238E27FC236}">
                <a16:creationId xmlns:a16="http://schemas.microsoft.com/office/drawing/2014/main" id="{C1BFCA66-8222-432A-8CC7-A8F8F5E3EC9D}"/>
              </a:ext>
            </a:extLst>
          </p:cNvPr>
          <p:cNvGrpSpPr/>
          <p:nvPr/>
        </p:nvGrpSpPr>
        <p:grpSpPr>
          <a:xfrm>
            <a:off x="-7841" y="1925097"/>
            <a:ext cx="6107699" cy="951453"/>
            <a:chOff x="-1523" y="1338943"/>
            <a:chExt cx="6537941" cy="951453"/>
          </a:xfrm>
        </p:grpSpPr>
        <p:sp>
          <p:nvSpPr>
            <p:cNvPr id="9" name="Rectangle: Rounded Corners 8">
              <a:extLst>
                <a:ext uri="{FF2B5EF4-FFF2-40B4-BE49-F238E27FC236}">
                  <a16:creationId xmlns:a16="http://schemas.microsoft.com/office/drawing/2014/main" id="{51D41C56-0F40-4321-B088-E6E31D182B32}"/>
                </a:ext>
              </a:extLst>
            </p:cNvPr>
            <p:cNvSpPr/>
            <p:nvPr/>
          </p:nvSpPr>
          <p:spPr bwMode="auto">
            <a:xfrm>
              <a:off x="-1523" y="1465165"/>
              <a:ext cx="6397512" cy="699009"/>
            </a:xfrm>
            <a:prstGeom prst="roundRect">
              <a:avLst>
                <a:gd name="adj" fmla="val 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4114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N" sz="2400">
                  <a:solidFill>
                    <a:schemeClr val="bg1"/>
                  </a:solidFill>
                  <a:ea typeface="Segoe UI" pitchFamily="34" charset="0"/>
                  <a:cs typeface="Segoe UI" pitchFamily="34" charset="0"/>
                </a:rPr>
                <a:t>Requirements</a:t>
              </a:r>
            </a:p>
          </p:txBody>
        </p:sp>
        <p:grpSp>
          <p:nvGrpSpPr>
            <p:cNvPr id="10" name="Group 9">
              <a:extLst>
                <a:ext uri="{FF2B5EF4-FFF2-40B4-BE49-F238E27FC236}">
                  <a16:creationId xmlns:a16="http://schemas.microsoft.com/office/drawing/2014/main" id="{4C884920-C341-4736-A52B-6639B589AB1D}"/>
                </a:ext>
              </a:extLst>
            </p:cNvPr>
            <p:cNvGrpSpPr/>
            <p:nvPr/>
          </p:nvGrpSpPr>
          <p:grpSpPr>
            <a:xfrm>
              <a:off x="-5" y="1338943"/>
              <a:ext cx="6536423" cy="951453"/>
              <a:chOff x="-3" y="1338943"/>
              <a:chExt cx="4200146" cy="951453"/>
            </a:xfrm>
          </p:grpSpPr>
          <p:sp>
            <p:nvSpPr>
              <p:cNvPr id="11" name="Arrow: Bent 10">
                <a:extLst>
                  <a:ext uri="{FF2B5EF4-FFF2-40B4-BE49-F238E27FC236}">
                    <a16:creationId xmlns:a16="http://schemas.microsoft.com/office/drawing/2014/main" id="{7D62FD98-C178-4275-B45C-A73E3937B7E8}"/>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a:headEnd type="none"/>
                <a:tailEnd type="none"/>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sp>
            <p:nvSpPr>
              <p:cNvPr id="12" name="Arrow: Bent 11">
                <a:extLst>
                  <a:ext uri="{FF2B5EF4-FFF2-40B4-BE49-F238E27FC236}">
                    <a16:creationId xmlns:a16="http://schemas.microsoft.com/office/drawing/2014/main" id="{D81E8FA6-9B31-4AE8-A24F-E9B5CED3456C}"/>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a:headEnd type="none"/>
                <a:tailEnd type="none"/>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ED56F7DA-E904-4120-B218-91DF2EA5500C}"/>
              </a:ext>
            </a:extLst>
          </p:cNvPr>
          <p:cNvSpPr/>
          <p:nvPr/>
        </p:nvSpPr>
        <p:spPr>
          <a:xfrm>
            <a:off x="411479" y="3146682"/>
            <a:ext cx="5684819" cy="535531"/>
          </a:xfrm>
          <a:prstGeom prst="rect">
            <a:avLst/>
          </a:prstGeom>
        </p:spPr>
        <p:txBody>
          <a:bodyPr wrap="square">
            <a:spAutoFit/>
          </a:bodyPr>
          <a:lstStyle/>
          <a:p>
            <a:pPr defTabSz="932472" fontAlgn="base">
              <a:lnSpc>
                <a:spcPct val="90000"/>
              </a:lnSpc>
              <a:spcBef>
                <a:spcPts val="1800"/>
              </a:spcBef>
            </a:pPr>
            <a:r>
              <a:rPr lang="en-US" sz="1600">
                <a:ea typeface="Segoe UI" pitchFamily="34" charset="0"/>
                <a:cs typeface="Segoe UI" pitchFamily="34" charset="0"/>
              </a:rPr>
              <a:t>Network must route to a Windows Server Active</a:t>
            </a:r>
            <a:br>
              <a:rPr lang="en-US" sz="1600">
                <a:ea typeface="Segoe UI" pitchFamily="34" charset="0"/>
                <a:cs typeface="Segoe UI" pitchFamily="34" charset="0"/>
              </a:rPr>
            </a:br>
            <a:r>
              <a:rPr lang="en-US" sz="1600">
                <a:ea typeface="Segoe UI" pitchFamily="34" charset="0"/>
                <a:cs typeface="Segoe UI" pitchFamily="34" charset="0"/>
              </a:rPr>
              <a:t>Directory (AD)</a:t>
            </a:r>
          </a:p>
        </p:txBody>
      </p:sp>
      <p:sp>
        <p:nvSpPr>
          <p:cNvPr id="14" name="Rectangle 13">
            <a:extLst>
              <a:ext uri="{FF2B5EF4-FFF2-40B4-BE49-F238E27FC236}">
                <a16:creationId xmlns:a16="http://schemas.microsoft.com/office/drawing/2014/main" id="{B2F7A9D2-5BA1-4B26-BAB6-4870F99AB70F}"/>
              </a:ext>
            </a:extLst>
          </p:cNvPr>
          <p:cNvSpPr/>
          <p:nvPr/>
        </p:nvSpPr>
        <p:spPr>
          <a:xfrm>
            <a:off x="411227" y="4028697"/>
            <a:ext cx="5664885" cy="535531"/>
          </a:xfrm>
          <a:prstGeom prst="rect">
            <a:avLst/>
          </a:prstGeom>
        </p:spPr>
        <p:txBody>
          <a:bodyPr wrap="square">
            <a:spAutoFit/>
          </a:bodyPr>
          <a:lstStyle/>
          <a:p>
            <a:pPr defTabSz="932472" fontAlgn="base">
              <a:lnSpc>
                <a:spcPct val="90000"/>
              </a:lnSpc>
              <a:spcBef>
                <a:spcPts val="1800"/>
              </a:spcBef>
            </a:pPr>
            <a:r>
              <a:rPr lang="en-US" sz="1600">
                <a:ea typeface="Segoe UI" pitchFamily="34" charset="0"/>
                <a:cs typeface="Segoe UI" pitchFamily="34" charset="0"/>
              </a:rPr>
              <a:t>This AD must be in sync with Azure AD so users can be associated between the two</a:t>
            </a:r>
          </a:p>
        </p:txBody>
      </p:sp>
      <p:sp>
        <p:nvSpPr>
          <p:cNvPr id="15" name="Rectangle 14">
            <a:extLst>
              <a:ext uri="{FF2B5EF4-FFF2-40B4-BE49-F238E27FC236}">
                <a16:creationId xmlns:a16="http://schemas.microsoft.com/office/drawing/2014/main" id="{4EDD9EAD-35DD-4A6F-9DB0-762B0228D41B}"/>
              </a:ext>
            </a:extLst>
          </p:cNvPr>
          <p:cNvSpPr/>
          <p:nvPr/>
        </p:nvSpPr>
        <p:spPr>
          <a:xfrm>
            <a:off x="409885" y="4920873"/>
            <a:ext cx="5559191" cy="313932"/>
          </a:xfrm>
          <a:prstGeom prst="rect">
            <a:avLst/>
          </a:prstGeom>
        </p:spPr>
        <p:txBody>
          <a:bodyPr wrap="square">
            <a:spAutoFit/>
          </a:bodyPr>
          <a:lstStyle/>
          <a:p>
            <a:pPr defTabSz="932472" fontAlgn="base">
              <a:lnSpc>
                <a:spcPct val="90000"/>
              </a:lnSpc>
              <a:spcBef>
                <a:spcPts val="1800"/>
              </a:spcBef>
            </a:pPr>
            <a:r>
              <a:rPr lang="en-US" sz="1600">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497477FD-1F63-47DB-9B52-E6FDDE1D157A}"/>
              </a:ext>
            </a:extLst>
          </p:cNvPr>
          <p:cNvGrpSpPr/>
          <p:nvPr/>
        </p:nvGrpSpPr>
        <p:grpSpPr>
          <a:xfrm>
            <a:off x="538480" y="3855455"/>
            <a:ext cx="5430190" cy="882015"/>
            <a:chOff x="459707" y="3269301"/>
            <a:chExt cx="5679836" cy="882015"/>
          </a:xfrm>
        </p:grpSpPr>
        <p:cxnSp>
          <p:nvCxnSpPr>
            <p:cNvPr id="17" name="Straight Connector 16">
              <a:extLst>
                <a:ext uri="{FF2B5EF4-FFF2-40B4-BE49-F238E27FC236}">
                  <a16:creationId xmlns:a16="http://schemas.microsoft.com/office/drawing/2014/main" id="{F087ED18-9E08-44DF-87BE-93B35CE232B6}"/>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C81A40F-7B15-4E99-8B4E-A08166DA590D}"/>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39257B8-6580-4E0E-9243-8BF3CA7449A6}"/>
              </a:ext>
            </a:extLst>
          </p:cNvPr>
          <p:cNvGrpSpPr/>
          <p:nvPr/>
        </p:nvGrpSpPr>
        <p:grpSpPr>
          <a:xfrm>
            <a:off x="233680" y="2876555"/>
            <a:ext cx="11962515" cy="3577000"/>
            <a:chOff x="233680" y="2290400"/>
            <a:chExt cx="11962515" cy="4369477"/>
          </a:xfrm>
        </p:grpSpPr>
        <p:sp>
          <p:nvSpPr>
            <p:cNvPr id="20" name="Arrow: Bent 19">
              <a:extLst>
                <a:ext uri="{FF2B5EF4-FFF2-40B4-BE49-F238E27FC236}">
                  <a16:creationId xmlns:a16="http://schemas.microsoft.com/office/drawing/2014/main" id="{A0B10DF4-18A5-46FA-A7AB-75F326C4CB2B}"/>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21" name="Arrow: Bent 20">
              <a:extLst>
                <a:ext uri="{FF2B5EF4-FFF2-40B4-BE49-F238E27FC236}">
                  <a16:creationId xmlns:a16="http://schemas.microsoft.com/office/drawing/2014/main" id="{0F2062F9-7E2F-408D-9D5A-3DE7047D1760}"/>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grpSp>
      <p:grpSp>
        <p:nvGrpSpPr>
          <p:cNvPr id="22" name="Group 21">
            <a:extLst>
              <a:ext uri="{FF2B5EF4-FFF2-40B4-BE49-F238E27FC236}">
                <a16:creationId xmlns:a16="http://schemas.microsoft.com/office/drawing/2014/main" id="{709393F8-1334-4963-9D8E-DB9BD43F295A}"/>
              </a:ext>
            </a:extLst>
          </p:cNvPr>
          <p:cNvGrpSpPr/>
          <p:nvPr/>
        </p:nvGrpSpPr>
        <p:grpSpPr>
          <a:xfrm flipH="1">
            <a:off x="6330017" y="1925097"/>
            <a:ext cx="6107697" cy="951453"/>
            <a:chOff x="-1521" y="1338943"/>
            <a:chExt cx="6537939" cy="951453"/>
          </a:xfrm>
        </p:grpSpPr>
        <p:sp>
          <p:nvSpPr>
            <p:cNvPr id="23" name="Rectangle: Rounded Corners 22">
              <a:extLst>
                <a:ext uri="{FF2B5EF4-FFF2-40B4-BE49-F238E27FC236}">
                  <a16:creationId xmlns:a16="http://schemas.microsoft.com/office/drawing/2014/main" id="{0B6C0895-0884-48FE-B38F-9EFB60669A78}"/>
                </a:ext>
              </a:extLst>
            </p:cNvPr>
            <p:cNvSpPr/>
            <p:nvPr/>
          </p:nvSpPr>
          <p:spPr bwMode="auto">
            <a:xfrm>
              <a:off x="-1521" y="1465165"/>
              <a:ext cx="6375165" cy="699009"/>
            </a:xfrm>
            <a:prstGeom prst="roundRect">
              <a:avLst>
                <a:gd name="adj" fmla="val 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4114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N" sz="2400">
                  <a:solidFill>
                    <a:schemeClr val="bg1"/>
                  </a:solidFill>
                  <a:ea typeface="Segoe UI" pitchFamily="34" charset="0"/>
                  <a:cs typeface="Segoe UI" pitchFamily="34" charset="0"/>
                </a:rPr>
                <a:t>Considerations</a:t>
              </a:r>
            </a:p>
          </p:txBody>
        </p:sp>
        <p:grpSp>
          <p:nvGrpSpPr>
            <p:cNvPr id="24" name="Group 23">
              <a:extLst>
                <a:ext uri="{FF2B5EF4-FFF2-40B4-BE49-F238E27FC236}">
                  <a16:creationId xmlns:a16="http://schemas.microsoft.com/office/drawing/2014/main" id="{86534905-0B15-44DD-9448-37814977BF20}"/>
                </a:ext>
              </a:extLst>
            </p:cNvPr>
            <p:cNvGrpSpPr/>
            <p:nvPr/>
          </p:nvGrpSpPr>
          <p:grpSpPr>
            <a:xfrm>
              <a:off x="-5" y="1338943"/>
              <a:ext cx="6536423" cy="951453"/>
              <a:chOff x="-3" y="1338943"/>
              <a:chExt cx="4200146" cy="951453"/>
            </a:xfrm>
          </p:grpSpPr>
          <p:sp>
            <p:nvSpPr>
              <p:cNvPr id="25" name="Arrow: Bent 24">
                <a:extLst>
                  <a:ext uri="{FF2B5EF4-FFF2-40B4-BE49-F238E27FC236}">
                    <a16:creationId xmlns:a16="http://schemas.microsoft.com/office/drawing/2014/main" id="{9DCBC380-DA2B-499D-A691-C947F819BEAA}"/>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a:headEnd type="none"/>
                <a:tailEnd type="none"/>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sp>
            <p:nvSpPr>
              <p:cNvPr id="26" name="Arrow: Bent 25">
                <a:extLst>
                  <a:ext uri="{FF2B5EF4-FFF2-40B4-BE49-F238E27FC236}">
                    <a16:creationId xmlns:a16="http://schemas.microsoft.com/office/drawing/2014/main" id="{588C0033-F905-48CB-9450-9CFD006A990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a:headEnd type="none"/>
                <a:tailEnd type="none"/>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0A258B07-AA4B-45BF-A53D-63A5F303F643}"/>
              </a:ext>
            </a:extLst>
          </p:cNvPr>
          <p:cNvSpPr/>
          <p:nvPr/>
        </p:nvSpPr>
        <p:spPr bwMode="auto">
          <a:xfrm flipH="1">
            <a:off x="216178" y="6322695"/>
            <a:ext cx="36576" cy="14890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3A1066E5-AF2F-42A3-9628-73542BFCC4B8}"/>
              </a:ext>
            </a:extLst>
          </p:cNvPr>
          <p:cNvSpPr/>
          <p:nvPr/>
        </p:nvSpPr>
        <p:spPr bwMode="auto">
          <a:xfrm>
            <a:off x="12177121" y="6322695"/>
            <a:ext cx="36576" cy="14890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98C2B92-78E0-4BFD-B6B7-ECA46D293803}"/>
              </a:ext>
            </a:extLst>
          </p:cNvPr>
          <p:cNvSpPr/>
          <p:nvPr/>
        </p:nvSpPr>
        <p:spPr bwMode="auto">
          <a:xfrm>
            <a:off x="174269" y="3235776"/>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err="1">
              <a:cs typeface="Segoe UI" pitchFamily="34" charset="0"/>
            </a:endParaRPr>
          </a:p>
        </p:txBody>
      </p:sp>
      <p:sp>
        <p:nvSpPr>
          <p:cNvPr id="30" name="Rectangle 29">
            <a:extLst>
              <a:ext uri="{FF2B5EF4-FFF2-40B4-BE49-F238E27FC236}">
                <a16:creationId xmlns:a16="http://schemas.microsoft.com/office/drawing/2014/main" id="{E6B23CBD-4258-4397-96F0-62A93F1D35AC}"/>
              </a:ext>
            </a:extLst>
          </p:cNvPr>
          <p:cNvSpPr/>
          <p:nvPr/>
        </p:nvSpPr>
        <p:spPr bwMode="auto">
          <a:xfrm>
            <a:off x="174270" y="4130297"/>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err="1">
              <a:cs typeface="Segoe UI" pitchFamily="34" charset="0"/>
            </a:endParaRPr>
          </a:p>
        </p:txBody>
      </p:sp>
      <p:sp>
        <p:nvSpPr>
          <p:cNvPr id="31" name="Rectangle 30">
            <a:extLst>
              <a:ext uri="{FF2B5EF4-FFF2-40B4-BE49-F238E27FC236}">
                <a16:creationId xmlns:a16="http://schemas.microsoft.com/office/drawing/2014/main" id="{A7B3B95A-BAF3-4606-89E6-81EF5CECB35F}"/>
              </a:ext>
            </a:extLst>
          </p:cNvPr>
          <p:cNvSpPr/>
          <p:nvPr/>
        </p:nvSpPr>
        <p:spPr bwMode="auto">
          <a:xfrm>
            <a:off x="174269" y="5028976"/>
            <a:ext cx="109728" cy="105107"/>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err="1">
              <a:cs typeface="Segoe UI" pitchFamily="34" charset="0"/>
            </a:endParaRPr>
          </a:p>
        </p:txBody>
      </p:sp>
      <p:cxnSp>
        <p:nvCxnSpPr>
          <p:cNvPr id="32" name="Straight Connector 31">
            <a:extLst>
              <a:ext uri="{FF2B5EF4-FFF2-40B4-BE49-F238E27FC236}">
                <a16:creationId xmlns:a16="http://schemas.microsoft.com/office/drawing/2014/main" id="{F87D0321-FC7F-469D-AC52-F18C0E9D6BD5}"/>
              </a:ext>
            </a:extLst>
          </p:cNvPr>
          <p:cNvCxnSpPr/>
          <p:nvPr/>
        </p:nvCxnSpPr>
        <p:spPr>
          <a:xfrm>
            <a:off x="6218237" y="2968128"/>
            <a:ext cx="0" cy="338929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872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14053AC-5FC4-4588-87D4-BD4102099870}"/>
              </a:ext>
            </a:extLst>
          </p:cNvPr>
          <p:cNvCxnSpPr/>
          <p:nvPr/>
        </p:nvCxnSpPr>
        <p:spPr>
          <a:xfrm>
            <a:off x="1263796" y="3530857"/>
            <a:ext cx="4984604" cy="0"/>
          </a:xfrm>
          <a:prstGeom prst="line">
            <a:avLst/>
          </a:prstGeom>
          <a:solidFill>
            <a:schemeClr val="bg2"/>
          </a:solidFill>
          <a:ln w="6350" cap="flat" cmpd="sng" algn="ctr">
            <a:solidFill>
              <a:schemeClr val="bg1">
                <a:lumMod val="85000"/>
              </a:schemeClr>
            </a:solidFill>
            <a:prstDash val="dash"/>
            <a:headEnd type="none" w="med" len="med"/>
            <a:tailEnd type="none" w="med" len="med"/>
          </a:ln>
          <a:effectLst/>
        </p:spPr>
      </p:cxnSp>
      <p:sp>
        <p:nvSpPr>
          <p:cNvPr id="7" name="Title 1">
            <a:extLst>
              <a:ext uri="{FF2B5EF4-FFF2-40B4-BE49-F238E27FC236}">
                <a16:creationId xmlns:a16="http://schemas.microsoft.com/office/drawing/2014/main" id="{B70AF314-F3A2-44C6-8E45-DFF559064974}"/>
              </a:ext>
            </a:extLst>
          </p:cNvPr>
          <p:cNvSpPr>
            <a:spLocks noGrp="1"/>
          </p:cNvSpPr>
          <p:nvPr>
            <p:ph type="title"/>
          </p:nvPr>
        </p:nvSpPr>
        <p:spPr>
          <a:xfrm>
            <a:off x="434975" y="449264"/>
            <a:ext cx="11563350" cy="773112"/>
          </a:xfrm>
        </p:spPr>
        <p:txBody>
          <a:bodyPr>
            <a:normAutofit fontScale="90000"/>
          </a:bodyPr>
          <a:lstStyle/>
          <a:p>
            <a:r>
              <a:rPr lang="en-US" dirty="0"/>
              <a:t>Recommended identity setup for cloud-based organizations  </a:t>
            </a:r>
            <a:endParaRPr lang="en-GB" dirty="0"/>
          </a:p>
        </p:txBody>
      </p:sp>
      <p:sp>
        <p:nvSpPr>
          <p:cNvPr id="8" name="Arrow: Bent 7">
            <a:extLst>
              <a:ext uri="{FF2B5EF4-FFF2-40B4-BE49-F238E27FC236}">
                <a16:creationId xmlns:a16="http://schemas.microsoft.com/office/drawing/2014/main" id="{15A97109-8DCB-4D02-9ED6-3B97DBB7B446}"/>
              </a:ext>
            </a:extLst>
          </p:cNvPr>
          <p:cNvSpPr/>
          <p:nvPr/>
        </p:nvSpPr>
        <p:spPr bwMode="auto">
          <a:xfrm rot="5400000">
            <a:off x="-1549932" y="3367155"/>
            <a:ext cx="4363659" cy="1263797"/>
          </a:xfrm>
          <a:prstGeom prst="bentArrow">
            <a:avLst>
              <a:gd name="adj1" fmla="val 25000"/>
              <a:gd name="adj2" fmla="val 0"/>
              <a:gd name="adj3" fmla="val 25000"/>
              <a:gd name="adj4" fmla="val 8530"/>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00" kern="0" err="1">
              <a:gradFill>
                <a:gsLst>
                  <a:gs pos="0">
                    <a:srgbClr val="FFFFFF"/>
                  </a:gs>
                  <a:gs pos="100000">
                    <a:srgbClr val="FFFFFF"/>
                  </a:gs>
                </a:gsLst>
                <a:lin ang="5400000" scaled="0"/>
              </a:gradFill>
              <a:latin typeface="Segoe UI"/>
              <a:cs typeface="Segoe UI" pitchFamily="34" charset="0"/>
            </a:endParaRPr>
          </a:p>
        </p:txBody>
      </p:sp>
      <p:sp>
        <p:nvSpPr>
          <p:cNvPr id="9" name="Arrow: Bent 8">
            <a:extLst>
              <a:ext uri="{FF2B5EF4-FFF2-40B4-BE49-F238E27FC236}">
                <a16:creationId xmlns:a16="http://schemas.microsoft.com/office/drawing/2014/main" id="{64D24977-6FCA-4B67-9450-E6E2DB5C6A15}"/>
              </a:ext>
            </a:extLst>
          </p:cNvPr>
          <p:cNvSpPr/>
          <p:nvPr/>
        </p:nvSpPr>
        <p:spPr bwMode="auto">
          <a:xfrm rot="16200000">
            <a:off x="6620526" y="746893"/>
            <a:ext cx="459228" cy="11172677"/>
          </a:xfrm>
          <a:prstGeom prst="bentArrow">
            <a:avLst>
              <a:gd name="adj1" fmla="val 25000"/>
              <a:gd name="adj2" fmla="val 0"/>
              <a:gd name="adj3" fmla="val 25000"/>
              <a:gd name="adj4" fmla="val 22209"/>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00" kern="0" err="1">
              <a:gradFill>
                <a:gsLst>
                  <a:gs pos="0">
                    <a:srgbClr val="FFFFFF"/>
                  </a:gs>
                  <a:gs pos="100000">
                    <a:srgbClr val="FFFFFF"/>
                  </a:gs>
                </a:gsLst>
                <a:lin ang="5400000" scaled="0"/>
              </a:gradFill>
              <a:latin typeface="Segoe UI"/>
              <a:cs typeface="Segoe UI" pitchFamily="34" charset="0"/>
            </a:endParaRPr>
          </a:p>
        </p:txBody>
      </p:sp>
      <p:sp>
        <p:nvSpPr>
          <p:cNvPr id="10" name="Rectangle: Top Corners Rounded 9">
            <a:extLst>
              <a:ext uri="{FF2B5EF4-FFF2-40B4-BE49-F238E27FC236}">
                <a16:creationId xmlns:a16="http://schemas.microsoft.com/office/drawing/2014/main" id="{2DF0FF9E-73A5-4E13-8A65-893C63FA509E}"/>
              </a:ext>
            </a:extLst>
          </p:cNvPr>
          <p:cNvSpPr/>
          <p:nvPr/>
        </p:nvSpPr>
        <p:spPr bwMode="auto">
          <a:xfrm rot="16200000">
            <a:off x="7145528" y="1153868"/>
            <a:ext cx="4363658" cy="6218240"/>
          </a:xfrm>
          <a:prstGeom prst="round2SameRect">
            <a:avLst>
              <a:gd name="adj1" fmla="val 2509"/>
              <a:gd name="adj2" fmla="val 0"/>
            </a:avLst>
          </a:prstGeom>
          <a:solidFill>
            <a:srgbClr val="DDDD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E51E066A-E4DA-4F78-ADCE-6028539B4B17}"/>
              </a:ext>
            </a:extLst>
          </p:cNvPr>
          <p:cNvSpPr/>
          <p:nvPr/>
        </p:nvSpPr>
        <p:spPr bwMode="auto">
          <a:xfrm>
            <a:off x="819711" y="2387178"/>
            <a:ext cx="888172" cy="765664"/>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818EDBD0-378A-4960-87C8-AA573B152A9B}"/>
              </a:ext>
            </a:extLst>
          </p:cNvPr>
          <p:cNvSpPr/>
          <p:nvPr/>
        </p:nvSpPr>
        <p:spPr bwMode="auto">
          <a:xfrm>
            <a:off x="921292" y="2471371"/>
            <a:ext cx="692845" cy="597277"/>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EC2404B8-30A1-4ECC-8E91-0DEB55F90BA3}"/>
              </a:ext>
            </a:extLst>
          </p:cNvPr>
          <p:cNvSpPr/>
          <p:nvPr/>
        </p:nvSpPr>
        <p:spPr>
          <a:xfrm>
            <a:off x="1938821" y="2607372"/>
            <a:ext cx="4021498" cy="323486"/>
          </a:xfrm>
          <a:prstGeom prst="rect">
            <a:avLst/>
          </a:prstGeom>
        </p:spPr>
        <p:txBody>
          <a:bodyPr wrap="square" lIns="0" tIns="0" rIns="0" bIns="0" anchor="ctr">
            <a:noAutofit/>
          </a:bodyPr>
          <a:lstStyle/>
          <a:p>
            <a:pPr>
              <a:spcBef>
                <a:spcPts val="600"/>
              </a:spcBef>
              <a:spcAft>
                <a:spcPts val="588"/>
              </a:spcAft>
            </a:pPr>
            <a:r>
              <a:rPr lang="en-US" sz="2000">
                <a:cs typeface="Segoe UI"/>
              </a:rPr>
              <a:t>Azure AD</a:t>
            </a:r>
          </a:p>
        </p:txBody>
      </p:sp>
      <p:grpSp>
        <p:nvGrpSpPr>
          <p:cNvPr id="14" name="Group 13">
            <a:extLst>
              <a:ext uri="{FF2B5EF4-FFF2-40B4-BE49-F238E27FC236}">
                <a16:creationId xmlns:a16="http://schemas.microsoft.com/office/drawing/2014/main" id="{51109973-70BD-4DD1-AE6F-6056B7FBE8DE}"/>
              </a:ext>
            </a:extLst>
          </p:cNvPr>
          <p:cNvGrpSpPr/>
          <p:nvPr/>
        </p:nvGrpSpPr>
        <p:grpSpPr>
          <a:xfrm>
            <a:off x="819711" y="3913608"/>
            <a:ext cx="888172" cy="765664"/>
            <a:chOff x="937218" y="4220151"/>
            <a:chExt cx="653158" cy="563066"/>
          </a:xfrm>
        </p:grpSpPr>
        <p:sp>
          <p:nvSpPr>
            <p:cNvPr id="15" name="Hexagon 14">
              <a:extLst>
                <a:ext uri="{FF2B5EF4-FFF2-40B4-BE49-F238E27FC236}">
                  <a16:creationId xmlns:a16="http://schemas.microsoft.com/office/drawing/2014/main" id="{E323BF68-598C-4CF4-AEC2-342E0C707A0D}"/>
                </a:ext>
              </a:extLst>
            </p:cNvPr>
            <p:cNvSpPr/>
            <p:nvPr/>
          </p:nvSpPr>
          <p:spPr bwMode="auto">
            <a:xfrm>
              <a:off x="937218" y="4220151"/>
              <a:ext cx="653158" cy="563066"/>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45AC2520-26A8-4C1B-8B19-1E61C32FA6E5}"/>
                </a:ext>
              </a:extLst>
            </p:cNvPr>
            <p:cNvSpPr/>
            <p:nvPr/>
          </p:nvSpPr>
          <p:spPr bwMode="auto">
            <a:xfrm>
              <a:off x="1009040" y="4282067"/>
              <a:ext cx="509515" cy="439235"/>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id="{F1E42E8E-F779-445D-974F-4D1CF9DF5435}"/>
              </a:ext>
            </a:extLst>
          </p:cNvPr>
          <p:cNvSpPr/>
          <p:nvPr/>
        </p:nvSpPr>
        <p:spPr>
          <a:xfrm>
            <a:off x="1938821" y="3867799"/>
            <a:ext cx="4078927" cy="1987717"/>
          </a:xfrm>
          <a:prstGeom prst="rect">
            <a:avLst/>
          </a:prstGeom>
        </p:spPr>
        <p:txBody>
          <a:bodyPr wrap="square" lIns="0" tIns="0" rIns="0" bIns="0" anchor="ctr">
            <a:noAutofit/>
          </a:bodyPr>
          <a:lstStyle/>
          <a:p>
            <a:pPr>
              <a:spcBef>
                <a:spcPts val="600"/>
              </a:spcBef>
            </a:pPr>
            <a:r>
              <a:rPr lang="en-US" sz="2000">
                <a:cs typeface="Segoe UI"/>
              </a:rPr>
              <a:t>Azure AD Domain Services</a:t>
            </a:r>
          </a:p>
          <a:p>
            <a:pPr marL="463550" lvl="1" indent="-225425">
              <a:spcBef>
                <a:spcPts val="600"/>
              </a:spcBef>
              <a:buFont typeface="Arial" panose="020B0604020202020204" pitchFamily="34" charset="0"/>
              <a:buChar char="•"/>
            </a:pPr>
            <a:r>
              <a:rPr lang="en-US" sz="1800">
                <a:cs typeface="Segoe UI"/>
              </a:rPr>
              <a:t>Windows Server AD run as a service by Azure​</a:t>
            </a:r>
          </a:p>
          <a:p>
            <a:pPr marL="463550" lvl="1" indent="-225425">
              <a:spcBef>
                <a:spcPts val="600"/>
              </a:spcBef>
              <a:buFont typeface="Arial" panose="020B0604020202020204" pitchFamily="34" charset="0"/>
              <a:buChar char="•"/>
            </a:pPr>
            <a:r>
              <a:rPr lang="en-US" sz="1800">
                <a:cs typeface="Segoe UI"/>
              </a:rPr>
              <a:t>Allows VMs to be domain-joined​</a:t>
            </a:r>
          </a:p>
          <a:p>
            <a:pPr marL="463550" lvl="1" indent="-225425">
              <a:spcBef>
                <a:spcPts val="600"/>
              </a:spcBef>
              <a:buFont typeface="Arial" panose="020B0604020202020204" pitchFamily="34" charset="0"/>
              <a:buChar char="•"/>
            </a:pPr>
            <a:r>
              <a:rPr lang="en-US" sz="1800">
                <a:cs typeface="Segoe UI"/>
              </a:rPr>
              <a:t>Users recognized both in Azure AD and Windows Server AD</a:t>
            </a:r>
          </a:p>
        </p:txBody>
      </p:sp>
      <p:pic>
        <p:nvPicPr>
          <p:cNvPr id="18" name="Picture 2" descr="Azure AD Domain Services Overview">
            <a:extLst>
              <a:ext uri="{FF2B5EF4-FFF2-40B4-BE49-F238E27FC236}">
                <a16:creationId xmlns:a16="http://schemas.microsoft.com/office/drawing/2014/main" id="{B1AA0AAA-1B59-470F-824B-49ADBC928A54}"/>
              </a:ext>
            </a:extLst>
          </p:cNvPr>
          <p:cNvPicPr>
            <a:picLocks noChangeAspect="1" noChangeArrowheads="1"/>
          </p:cNvPicPr>
          <p:nvPr/>
        </p:nvPicPr>
        <p:blipFill>
          <a:blip r:embed="rId2">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6546838" y="2773637"/>
            <a:ext cx="5565650" cy="2887974"/>
          </a:xfrm>
          <a:prstGeom prst="rect">
            <a:avLst/>
          </a:prstGeom>
          <a:noFill/>
          <a:ln w="12700">
            <a:noFill/>
          </a:ln>
        </p:spPr>
      </p:pic>
      <p:grpSp>
        <p:nvGrpSpPr>
          <p:cNvPr id="19" name="Group 18">
            <a:extLst>
              <a:ext uri="{FF2B5EF4-FFF2-40B4-BE49-F238E27FC236}">
                <a16:creationId xmlns:a16="http://schemas.microsoft.com/office/drawing/2014/main" id="{CD236D08-2222-4B95-9F20-A8729EECF598}"/>
              </a:ext>
            </a:extLst>
          </p:cNvPr>
          <p:cNvGrpSpPr/>
          <p:nvPr/>
        </p:nvGrpSpPr>
        <p:grpSpPr>
          <a:xfrm>
            <a:off x="1074347" y="4139184"/>
            <a:ext cx="376332" cy="347981"/>
            <a:chOff x="5773664" y="3125714"/>
            <a:chExt cx="644842" cy="596265"/>
          </a:xfrm>
        </p:grpSpPr>
        <p:sp>
          <p:nvSpPr>
            <p:cNvPr id="20" name="Freeform: Shape 19">
              <a:extLst>
                <a:ext uri="{FF2B5EF4-FFF2-40B4-BE49-F238E27FC236}">
                  <a16:creationId xmlns:a16="http://schemas.microsoft.com/office/drawing/2014/main" id="{2A11C613-6FA4-432B-9505-E5C09236F7F6}"/>
                </a:ext>
              </a:extLst>
            </p:cNvPr>
            <p:cNvSpPr/>
            <p:nvPr/>
          </p:nvSpPr>
          <p:spPr>
            <a:xfrm>
              <a:off x="6161331" y="3171434"/>
              <a:ext cx="257175" cy="257175"/>
            </a:xfrm>
            <a:custGeom>
              <a:avLst/>
              <a:gdLst>
                <a:gd name="connsiteX0" fmla="*/ 228038 w 257175"/>
                <a:gd name="connsiteY0" fmla="*/ 251851 h 257175"/>
                <a:gd name="connsiteX1" fmla="*/ 32776 w 257175"/>
                <a:gd name="connsiteY1" fmla="*/ 251851 h 257175"/>
                <a:gd name="connsiteX2" fmla="*/ 9916 w 257175"/>
                <a:gd name="connsiteY2" fmla="*/ 228991 h 257175"/>
                <a:gd name="connsiteX3" fmla="*/ 9916 w 257175"/>
                <a:gd name="connsiteY3" fmla="*/ 32776 h 257175"/>
                <a:gd name="connsiteX4" fmla="*/ 32776 w 257175"/>
                <a:gd name="connsiteY4" fmla="*/ 9916 h 257175"/>
                <a:gd name="connsiteX5" fmla="*/ 228038 w 257175"/>
                <a:gd name="connsiteY5" fmla="*/ 9916 h 257175"/>
                <a:gd name="connsiteX6" fmla="*/ 250898 w 257175"/>
                <a:gd name="connsiteY6" fmla="*/ 32776 h 257175"/>
                <a:gd name="connsiteX7" fmla="*/ 250898 w 257175"/>
                <a:gd name="connsiteY7" fmla="*/ 228038 h 257175"/>
                <a:gd name="connsiteX8" fmla="*/ 228038 w 257175"/>
                <a:gd name="connsiteY8" fmla="*/ 25185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257175">
                  <a:moveTo>
                    <a:pt x="228038" y="251851"/>
                  </a:moveTo>
                  <a:lnTo>
                    <a:pt x="32776" y="251851"/>
                  </a:lnTo>
                  <a:cubicBezTo>
                    <a:pt x="20393" y="251851"/>
                    <a:pt x="9916" y="241373"/>
                    <a:pt x="9916" y="228991"/>
                  </a:cubicBezTo>
                  <a:lnTo>
                    <a:pt x="9916" y="32776"/>
                  </a:lnTo>
                  <a:cubicBezTo>
                    <a:pt x="9916" y="20393"/>
                    <a:pt x="20393" y="9916"/>
                    <a:pt x="32776" y="9916"/>
                  </a:cubicBezTo>
                  <a:lnTo>
                    <a:pt x="228038" y="9916"/>
                  </a:lnTo>
                  <a:cubicBezTo>
                    <a:pt x="240421" y="9916"/>
                    <a:pt x="250898" y="20393"/>
                    <a:pt x="250898" y="32776"/>
                  </a:cubicBezTo>
                  <a:lnTo>
                    <a:pt x="250898" y="228038"/>
                  </a:lnTo>
                  <a:cubicBezTo>
                    <a:pt x="251851" y="241373"/>
                    <a:pt x="241373" y="251851"/>
                    <a:pt x="228038" y="251851"/>
                  </a:cubicBezTo>
                  <a:close/>
                </a:path>
              </a:pathLst>
            </a:custGeom>
            <a:noFill/>
            <a:ln w="12700" cap="flat">
              <a:solidFill>
                <a:schemeClr val="accent1"/>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00AF5053-AB2C-4E4C-8695-DC1CD1D0EEF6}"/>
                </a:ext>
              </a:extLst>
            </p:cNvPr>
            <p:cNvSpPr/>
            <p:nvPr/>
          </p:nvSpPr>
          <p:spPr>
            <a:xfrm>
              <a:off x="6161331" y="3229536"/>
              <a:ext cx="257175" cy="19050"/>
            </a:xfrm>
            <a:custGeom>
              <a:avLst/>
              <a:gdLst>
                <a:gd name="connsiteX0" fmla="*/ 9916 w 257175"/>
                <a:gd name="connsiteY0" fmla="*/ 9916 h 19050"/>
                <a:gd name="connsiteX1" fmla="*/ 251851 w 257175"/>
                <a:gd name="connsiteY1" fmla="*/ 9916 h 19050"/>
              </a:gdLst>
              <a:ahLst/>
              <a:cxnLst>
                <a:cxn ang="0">
                  <a:pos x="connsiteX0" y="connsiteY0"/>
                </a:cxn>
                <a:cxn ang="0">
                  <a:pos x="connsiteX1" y="connsiteY1"/>
                </a:cxn>
              </a:cxnLst>
              <a:rect l="l" t="t" r="r" b="b"/>
              <a:pathLst>
                <a:path w="257175" h="19050">
                  <a:moveTo>
                    <a:pt x="9916" y="9916"/>
                  </a:moveTo>
                  <a:lnTo>
                    <a:pt x="251851" y="9916"/>
                  </a:lnTo>
                </a:path>
              </a:pathLst>
            </a:custGeom>
            <a:ln w="12700" cap="flat">
              <a:solidFill>
                <a:schemeClr val="accent1"/>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DB235F14-6C2E-4160-B1CA-3C36659218B8}"/>
                </a:ext>
              </a:extLst>
            </p:cNvPr>
            <p:cNvSpPr/>
            <p:nvPr/>
          </p:nvSpPr>
          <p:spPr>
            <a:xfrm>
              <a:off x="5809859" y="3436229"/>
              <a:ext cx="285750" cy="285750"/>
            </a:xfrm>
            <a:custGeom>
              <a:avLst/>
              <a:gdLst>
                <a:gd name="connsiteX0" fmla="*/ 256613 w 285750"/>
                <a:gd name="connsiteY0" fmla="*/ 283283 h 285750"/>
                <a:gd name="connsiteX1" fmla="*/ 35633 w 285750"/>
                <a:gd name="connsiteY1" fmla="*/ 283283 h 285750"/>
                <a:gd name="connsiteX2" fmla="*/ 9916 w 285750"/>
                <a:gd name="connsiteY2" fmla="*/ 257566 h 285750"/>
                <a:gd name="connsiteX3" fmla="*/ 9916 w 285750"/>
                <a:gd name="connsiteY3" fmla="*/ 35633 h 285750"/>
                <a:gd name="connsiteX4" fmla="*/ 35633 w 285750"/>
                <a:gd name="connsiteY4" fmla="*/ 9916 h 285750"/>
                <a:gd name="connsiteX5" fmla="*/ 256613 w 285750"/>
                <a:gd name="connsiteY5" fmla="*/ 9916 h 285750"/>
                <a:gd name="connsiteX6" fmla="*/ 282331 w 285750"/>
                <a:gd name="connsiteY6" fmla="*/ 35633 h 285750"/>
                <a:gd name="connsiteX7" fmla="*/ 282331 w 285750"/>
                <a:gd name="connsiteY7" fmla="*/ 256613 h 285750"/>
                <a:gd name="connsiteX8" fmla="*/ 256613 w 285750"/>
                <a:gd name="connsiteY8" fmla="*/ 28328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285750">
                  <a:moveTo>
                    <a:pt x="256613" y="283283"/>
                  </a:moveTo>
                  <a:lnTo>
                    <a:pt x="35633" y="283283"/>
                  </a:lnTo>
                  <a:cubicBezTo>
                    <a:pt x="21346" y="283283"/>
                    <a:pt x="9916" y="271853"/>
                    <a:pt x="9916" y="257566"/>
                  </a:cubicBezTo>
                  <a:lnTo>
                    <a:pt x="9916" y="35633"/>
                  </a:lnTo>
                  <a:cubicBezTo>
                    <a:pt x="9916" y="21346"/>
                    <a:pt x="21346" y="9916"/>
                    <a:pt x="35633" y="9916"/>
                  </a:cubicBezTo>
                  <a:lnTo>
                    <a:pt x="256613" y="9916"/>
                  </a:lnTo>
                  <a:cubicBezTo>
                    <a:pt x="270901" y="9916"/>
                    <a:pt x="282331" y="21346"/>
                    <a:pt x="282331" y="35633"/>
                  </a:cubicBezTo>
                  <a:lnTo>
                    <a:pt x="282331" y="256613"/>
                  </a:lnTo>
                  <a:cubicBezTo>
                    <a:pt x="283283" y="271853"/>
                    <a:pt x="271853" y="283283"/>
                    <a:pt x="256613" y="283283"/>
                  </a:cubicBezTo>
                  <a:close/>
                </a:path>
              </a:pathLst>
            </a:custGeom>
            <a:noFill/>
            <a:ln w="12700" cap="flat">
              <a:solidFill>
                <a:schemeClr val="accent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F6880A2D-AC9E-4AB2-A3D7-DD3D597C07B6}"/>
                </a:ext>
              </a:extLst>
            </p:cNvPr>
            <p:cNvSpPr/>
            <p:nvPr/>
          </p:nvSpPr>
          <p:spPr>
            <a:xfrm>
              <a:off x="5809859" y="3502904"/>
              <a:ext cx="285750" cy="19050"/>
            </a:xfrm>
            <a:custGeom>
              <a:avLst/>
              <a:gdLst>
                <a:gd name="connsiteX0" fmla="*/ 9916 w 285750"/>
                <a:gd name="connsiteY0" fmla="*/ 9916 h 19050"/>
                <a:gd name="connsiteX1" fmla="*/ 283283 w 285750"/>
                <a:gd name="connsiteY1" fmla="*/ 9916 h 19050"/>
              </a:gdLst>
              <a:ahLst/>
              <a:cxnLst>
                <a:cxn ang="0">
                  <a:pos x="connsiteX0" y="connsiteY0"/>
                </a:cxn>
                <a:cxn ang="0">
                  <a:pos x="connsiteX1" y="connsiteY1"/>
                </a:cxn>
              </a:cxnLst>
              <a:rect l="l" t="t" r="r" b="b"/>
              <a:pathLst>
                <a:path w="285750" h="19050">
                  <a:moveTo>
                    <a:pt x="9916" y="9916"/>
                  </a:moveTo>
                  <a:lnTo>
                    <a:pt x="283283" y="9916"/>
                  </a:lnTo>
                </a:path>
              </a:pathLst>
            </a:custGeom>
            <a:ln w="12700" cap="flat">
              <a:solidFill>
                <a:schemeClr val="accent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FCAFDC46-91E7-4C19-BE10-6F09C42E01A3}"/>
                </a:ext>
              </a:extLst>
            </p:cNvPr>
            <p:cNvSpPr/>
            <p:nvPr/>
          </p:nvSpPr>
          <p:spPr>
            <a:xfrm>
              <a:off x="5773664" y="3125714"/>
              <a:ext cx="219075" cy="219075"/>
            </a:xfrm>
            <a:custGeom>
              <a:avLst/>
              <a:gdLst>
                <a:gd name="connsiteX0" fmla="*/ 192796 w 219075"/>
                <a:gd name="connsiteY0" fmla="*/ 212798 h 219075"/>
                <a:gd name="connsiteX1" fmla="*/ 28966 w 219075"/>
                <a:gd name="connsiteY1" fmla="*/ 212798 h 219075"/>
                <a:gd name="connsiteX2" fmla="*/ 9916 w 219075"/>
                <a:gd name="connsiteY2" fmla="*/ 193748 h 219075"/>
                <a:gd name="connsiteX3" fmla="*/ 9916 w 219075"/>
                <a:gd name="connsiteY3" fmla="*/ 28966 h 219075"/>
                <a:gd name="connsiteX4" fmla="*/ 28966 w 219075"/>
                <a:gd name="connsiteY4" fmla="*/ 9916 h 219075"/>
                <a:gd name="connsiteX5" fmla="*/ 192796 w 219075"/>
                <a:gd name="connsiteY5" fmla="*/ 9916 h 219075"/>
                <a:gd name="connsiteX6" fmla="*/ 211846 w 219075"/>
                <a:gd name="connsiteY6" fmla="*/ 28966 h 219075"/>
                <a:gd name="connsiteX7" fmla="*/ 211846 w 219075"/>
                <a:gd name="connsiteY7" fmla="*/ 192796 h 219075"/>
                <a:gd name="connsiteX8" fmla="*/ 192796 w 219075"/>
                <a:gd name="connsiteY8" fmla="*/ 212798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219075">
                  <a:moveTo>
                    <a:pt x="192796" y="212798"/>
                  </a:moveTo>
                  <a:lnTo>
                    <a:pt x="28966" y="212798"/>
                  </a:lnTo>
                  <a:cubicBezTo>
                    <a:pt x="18488" y="212798"/>
                    <a:pt x="9916" y="204226"/>
                    <a:pt x="9916" y="193748"/>
                  </a:cubicBezTo>
                  <a:lnTo>
                    <a:pt x="9916" y="28966"/>
                  </a:lnTo>
                  <a:cubicBezTo>
                    <a:pt x="9916" y="18488"/>
                    <a:pt x="18488" y="9916"/>
                    <a:pt x="28966" y="9916"/>
                  </a:cubicBezTo>
                  <a:lnTo>
                    <a:pt x="192796" y="9916"/>
                  </a:lnTo>
                  <a:cubicBezTo>
                    <a:pt x="203273" y="9916"/>
                    <a:pt x="211846" y="18488"/>
                    <a:pt x="211846" y="28966"/>
                  </a:cubicBezTo>
                  <a:lnTo>
                    <a:pt x="211846" y="192796"/>
                  </a:lnTo>
                  <a:cubicBezTo>
                    <a:pt x="212798" y="204226"/>
                    <a:pt x="204226" y="212798"/>
                    <a:pt x="192796" y="212798"/>
                  </a:cubicBezTo>
                  <a:close/>
                </a:path>
              </a:pathLst>
            </a:custGeom>
            <a:noFill/>
            <a:ln w="12700" cap="flat">
              <a:solidFill>
                <a:schemeClr val="accent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BE9C0D9-261F-448C-8D77-D7766C840260}"/>
                </a:ext>
              </a:extLst>
            </p:cNvPr>
            <p:cNvSpPr/>
            <p:nvPr/>
          </p:nvSpPr>
          <p:spPr>
            <a:xfrm>
              <a:off x="5773664" y="3172386"/>
              <a:ext cx="219075" cy="19050"/>
            </a:xfrm>
            <a:custGeom>
              <a:avLst/>
              <a:gdLst>
                <a:gd name="connsiteX0" fmla="*/ 9916 w 219075"/>
                <a:gd name="connsiteY0" fmla="*/ 9916 h 19050"/>
                <a:gd name="connsiteX1" fmla="*/ 212798 w 219075"/>
                <a:gd name="connsiteY1" fmla="*/ 9916 h 19050"/>
              </a:gdLst>
              <a:ahLst/>
              <a:cxnLst>
                <a:cxn ang="0">
                  <a:pos x="connsiteX0" y="connsiteY0"/>
                </a:cxn>
                <a:cxn ang="0">
                  <a:pos x="connsiteX1" y="connsiteY1"/>
                </a:cxn>
              </a:cxnLst>
              <a:rect l="l" t="t" r="r" b="b"/>
              <a:pathLst>
                <a:path w="219075" h="19050">
                  <a:moveTo>
                    <a:pt x="9916" y="9916"/>
                  </a:moveTo>
                  <a:lnTo>
                    <a:pt x="212798" y="9916"/>
                  </a:lnTo>
                </a:path>
              </a:pathLst>
            </a:custGeom>
            <a:ln w="12700" cap="flat">
              <a:solidFill>
                <a:schemeClr val="accent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5C2128CD-D298-49A2-AA4D-06DE7ECF125A}"/>
                </a:ext>
              </a:extLst>
            </p:cNvPr>
            <p:cNvSpPr/>
            <p:nvPr/>
          </p:nvSpPr>
          <p:spPr>
            <a:xfrm>
              <a:off x="5833671" y="3206676"/>
              <a:ext cx="95250" cy="95250"/>
            </a:xfrm>
            <a:custGeom>
              <a:avLst/>
              <a:gdLst>
                <a:gd name="connsiteX0" fmla="*/ 91831 w 95250"/>
                <a:gd name="connsiteY0" fmla="*/ 50873 h 95250"/>
                <a:gd name="connsiteX1" fmla="*/ 50873 w 95250"/>
                <a:gd name="connsiteY1" fmla="*/ 91831 h 95250"/>
                <a:gd name="connsiteX2" fmla="*/ 9916 w 95250"/>
                <a:gd name="connsiteY2" fmla="*/ 50873 h 95250"/>
                <a:gd name="connsiteX3" fmla="*/ 50873 w 95250"/>
                <a:gd name="connsiteY3" fmla="*/ 9916 h 95250"/>
                <a:gd name="connsiteX4" fmla="*/ 91831 w 95250"/>
                <a:gd name="connsiteY4" fmla="*/ 5087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1831" y="50873"/>
                  </a:moveTo>
                  <a:cubicBezTo>
                    <a:pt x="91831" y="73493"/>
                    <a:pt x="73493" y="91831"/>
                    <a:pt x="50873" y="91831"/>
                  </a:cubicBezTo>
                  <a:cubicBezTo>
                    <a:pt x="28253" y="91831"/>
                    <a:pt x="9916" y="73493"/>
                    <a:pt x="9916" y="50873"/>
                  </a:cubicBezTo>
                  <a:cubicBezTo>
                    <a:pt x="9916" y="28253"/>
                    <a:pt x="28253" y="9916"/>
                    <a:pt x="50873" y="9916"/>
                  </a:cubicBezTo>
                  <a:cubicBezTo>
                    <a:pt x="73493" y="9916"/>
                    <a:pt x="91831" y="28253"/>
                    <a:pt x="91831" y="50873"/>
                  </a:cubicBezTo>
                  <a:close/>
                </a:path>
              </a:pathLst>
            </a:custGeom>
            <a:noFill/>
            <a:ln w="12700" cap="flat">
              <a:solidFill>
                <a:schemeClr val="accent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F1F5079A-838F-48AE-8564-47B7F2AA3A7A}"/>
                </a:ext>
              </a:extLst>
            </p:cNvPr>
            <p:cNvSpPr/>
            <p:nvPr/>
          </p:nvSpPr>
          <p:spPr>
            <a:xfrm>
              <a:off x="6225994" y="3266576"/>
              <a:ext cx="104775" cy="104775"/>
            </a:xfrm>
            <a:custGeom>
              <a:avLst/>
              <a:gdLst>
                <a:gd name="connsiteX0" fmla="*/ 100511 w 104775"/>
                <a:gd name="connsiteY0" fmla="*/ 55743 h 104775"/>
                <a:gd name="connsiteX1" fmla="*/ 55743 w 104775"/>
                <a:gd name="connsiteY1" fmla="*/ 100511 h 104775"/>
                <a:gd name="connsiteX2" fmla="*/ 10976 w 104775"/>
                <a:gd name="connsiteY2" fmla="*/ 55743 h 104775"/>
                <a:gd name="connsiteX3" fmla="*/ 55743 w 104775"/>
                <a:gd name="connsiteY3" fmla="*/ 10976 h 104775"/>
                <a:gd name="connsiteX4" fmla="*/ 100511 w 104775"/>
                <a:gd name="connsiteY4" fmla="*/ 5574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511" y="55743"/>
                  </a:moveTo>
                  <a:cubicBezTo>
                    <a:pt x="100511" y="80468"/>
                    <a:pt x="80468" y="100511"/>
                    <a:pt x="55743" y="100511"/>
                  </a:cubicBezTo>
                  <a:cubicBezTo>
                    <a:pt x="31019" y="100511"/>
                    <a:pt x="10976" y="80468"/>
                    <a:pt x="10976" y="55743"/>
                  </a:cubicBezTo>
                  <a:cubicBezTo>
                    <a:pt x="10976" y="31019"/>
                    <a:pt x="31019" y="10976"/>
                    <a:pt x="55743" y="10976"/>
                  </a:cubicBezTo>
                  <a:cubicBezTo>
                    <a:pt x="80468" y="10976"/>
                    <a:pt x="100511" y="31019"/>
                    <a:pt x="100511" y="55743"/>
                  </a:cubicBezTo>
                  <a:close/>
                </a:path>
              </a:pathLst>
            </a:custGeom>
            <a:noFill/>
            <a:ln w="12700" cap="flat">
              <a:solidFill>
                <a:schemeClr val="accent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4E246059-A1A8-4C63-94D7-4E63A489E23C}"/>
                </a:ext>
              </a:extLst>
            </p:cNvPr>
            <p:cNvSpPr/>
            <p:nvPr/>
          </p:nvSpPr>
          <p:spPr>
            <a:xfrm>
              <a:off x="5883201" y="3539099"/>
              <a:ext cx="142875" cy="142875"/>
            </a:xfrm>
            <a:custGeom>
              <a:avLst/>
              <a:gdLst>
                <a:gd name="connsiteX0" fmla="*/ 135646 w 142875"/>
                <a:gd name="connsiteY0" fmla="*/ 72781 h 142875"/>
                <a:gd name="connsiteX1" fmla="*/ 72781 w 142875"/>
                <a:gd name="connsiteY1" fmla="*/ 135646 h 142875"/>
                <a:gd name="connsiteX2" fmla="*/ 9916 w 142875"/>
                <a:gd name="connsiteY2" fmla="*/ 72781 h 142875"/>
                <a:gd name="connsiteX3" fmla="*/ 72781 w 142875"/>
                <a:gd name="connsiteY3" fmla="*/ 9916 h 142875"/>
                <a:gd name="connsiteX4" fmla="*/ 135646 w 142875"/>
                <a:gd name="connsiteY4" fmla="*/ 72781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5646" y="72781"/>
                  </a:moveTo>
                  <a:cubicBezTo>
                    <a:pt x="135646" y="107500"/>
                    <a:pt x="107500" y="135646"/>
                    <a:pt x="72781" y="135646"/>
                  </a:cubicBezTo>
                  <a:cubicBezTo>
                    <a:pt x="38061" y="135646"/>
                    <a:pt x="9916" y="107500"/>
                    <a:pt x="9916" y="72781"/>
                  </a:cubicBezTo>
                  <a:cubicBezTo>
                    <a:pt x="9916" y="38061"/>
                    <a:pt x="38061" y="9916"/>
                    <a:pt x="72781" y="9916"/>
                  </a:cubicBezTo>
                  <a:cubicBezTo>
                    <a:pt x="107500" y="9916"/>
                    <a:pt x="135646" y="38061"/>
                    <a:pt x="135646" y="72781"/>
                  </a:cubicBezTo>
                  <a:close/>
                </a:path>
              </a:pathLst>
            </a:custGeom>
            <a:noFill/>
            <a:ln w="12700" cap="flat">
              <a:solidFill>
                <a:schemeClr val="accent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34319AF3-83E9-4EA9-BF12-1C96E37453B4}"/>
                </a:ext>
              </a:extLst>
            </p:cNvPr>
            <p:cNvSpPr/>
            <p:nvPr/>
          </p:nvSpPr>
          <p:spPr>
            <a:xfrm>
              <a:off x="5915586" y="3247634"/>
              <a:ext cx="333375" cy="76200"/>
            </a:xfrm>
            <a:custGeom>
              <a:avLst/>
              <a:gdLst>
                <a:gd name="connsiteX0" fmla="*/ 9916 w 333375"/>
                <a:gd name="connsiteY0" fmla="*/ 9916 h 76200"/>
                <a:gd name="connsiteX1" fmla="*/ 325193 w 333375"/>
                <a:gd name="connsiteY1" fmla="*/ 74686 h 76200"/>
              </a:gdLst>
              <a:ahLst/>
              <a:cxnLst>
                <a:cxn ang="0">
                  <a:pos x="connsiteX0" y="connsiteY0"/>
                </a:cxn>
                <a:cxn ang="0">
                  <a:pos x="connsiteX1" y="connsiteY1"/>
                </a:cxn>
              </a:cxnLst>
              <a:rect l="l" t="t" r="r" b="b"/>
              <a:pathLst>
                <a:path w="333375" h="76200">
                  <a:moveTo>
                    <a:pt x="9916" y="9916"/>
                  </a:moveTo>
                  <a:lnTo>
                    <a:pt x="325193" y="74686"/>
                  </a:lnTo>
                </a:path>
              </a:pathLst>
            </a:custGeom>
            <a:ln w="12700" cap="flat">
              <a:solidFill>
                <a:schemeClr val="accent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3D994086-0C9E-440C-8148-6898B9D60A30}"/>
                </a:ext>
              </a:extLst>
            </p:cNvPr>
            <p:cNvSpPr/>
            <p:nvPr/>
          </p:nvSpPr>
          <p:spPr>
            <a:xfrm>
              <a:off x="5998454" y="3340979"/>
              <a:ext cx="257175" cy="238125"/>
            </a:xfrm>
            <a:custGeom>
              <a:avLst/>
              <a:gdLst>
                <a:gd name="connsiteX0" fmla="*/ 9916 w 257175"/>
                <a:gd name="connsiteY0" fmla="*/ 235658 h 238125"/>
                <a:gd name="connsiteX1" fmla="*/ 254708 w 257175"/>
                <a:gd name="connsiteY1" fmla="*/ 9916 h 238125"/>
              </a:gdLst>
              <a:ahLst/>
              <a:cxnLst>
                <a:cxn ang="0">
                  <a:pos x="connsiteX0" y="connsiteY0"/>
                </a:cxn>
                <a:cxn ang="0">
                  <a:pos x="connsiteX1" y="connsiteY1"/>
                </a:cxn>
              </a:cxnLst>
              <a:rect l="l" t="t" r="r" b="b"/>
              <a:pathLst>
                <a:path w="257175" h="238125">
                  <a:moveTo>
                    <a:pt x="9916" y="235658"/>
                  </a:moveTo>
                  <a:lnTo>
                    <a:pt x="254708" y="9916"/>
                  </a:lnTo>
                </a:path>
              </a:pathLst>
            </a:custGeom>
            <a:ln w="12700" cap="flat">
              <a:solidFill>
                <a:schemeClr val="accent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81539D58-F950-4C40-95A2-240349769B76}"/>
                </a:ext>
              </a:extLst>
            </p:cNvPr>
            <p:cNvSpPr/>
            <p:nvPr/>
          </p:nvSpPr>
          <p:spPr>
            <a:xfrm>
              <a:off x="5874629" y="3287639"/>
              <a:ext cx="76200" cy="266700"/>
            </a:xfrm>
            <a:custGeom>
              <a:avLst/>
              <a:gdLst>
                <a:gd name="connsiteX0" fmla="*/ 9916 w 76200"/>
                <a:gd name="connsiteY0" fmla="*/ 9916 h 266700"/>
                <a:gd name="connsiteX1" fmla="*/ 71828 w 76200"/>
                <a:gd name="connsiteY1" fmla="*/ 263281 h 266700"/>
              </a:gdLst>
              <a:ahLst/>
              <a:cxnLst>
                <a:cxn ang="0">
                  <a:pos x="connsiteX0" y="connsiteY0"/>
                </a:cxn>
                <a:cxn ang="0">
                  <a:pos x="connsiteX1" y="connsiteY1"/>
                </a:cxn>
              </a:cxnLst>
              <a:rect l="l" t="t" r="r" b="b"/>
              <a:pathLst>
                <a:path w="76200" h="266700">
                  <a:moveTo>
                    <a:pt x="9916" y="9916"/>
                  </a:moveTo>
                  <a:lnTo>
                    <a:pt x="71828" y="263281"/>
                  </a:lnTo>
                </a:path>
              </a:pathLst>
            </a:custGeom>
            <a:ln w="12700" cap="flat">
              <a:solidFill>
                <a:schemeClr val="accent1"/>
              </a:solidFill>
              <a:prstDash val="solid"/>
              <a:round/>
            </a:ln>
          </p:spPr>
          <p:txBody>
            <a:bodyPr rtlCol="0" anchor="ctr"/>
            <a:lstStyle/>
            <a:p>
              <a:endParaRPr lang="en-US"/>
            </a:p>
          </p:txBody>
        </p:sp>
      </p:grpSp>
      <p:grpSp>
        <p:nvGrpSpPr>
          <p:cNvPr id="32" name="Group 31">
            <a:extLst>
              <a:ext uri="{FF2B5EF4-FFF2-40B4-BE49-F238E27FC236}">
                <a16:creationId xmlns:a16="http://schemas.microsoft.com/office/drawing/2014/main" id="{4B7A7175-89F5-499C-A570-85AF0C4BFF17}"/>
              </a:ext>
            </a:extLst>
          </p:cNvPr>
          <p:cNvGrpSpPr/>
          <p:nvPr/>
        </p:nvGrpSpPr>
        <p:grpSpPr>
          <a:xfrm>
            <a:off x="1081740" y="2594710"/>
            <a:ext cx="374012" cy="355994"/>
            <a:chOff x="5837155" y="3171411"/>
            <a:chExt cx="519569" cy="494543"/>
          </a:xfrm>
        </p:grpSpPr>
        <p:sp>
          <p:nvSpPr>
            <p:cNvPr id="33" name="Freeform: Shape 32">
              <a:extLst>
                <a:ext uri="{FF2B5EF4-FFF2-40B4-BE49-F238E27FC236}">
                  <a16:creationId xmlns:a16="http://schemas.microsoft.com/office/drawing/2014/main" id="{6DC4F103-308C-4843-B2A6-A08F791843DB}"/>
                </a:ext>
              </a:extLst>
            </p:cNvPr>
            <p:cNvSpPr/>
            <p:nvPr/>
          </p:nvSpPr>
          <p:spPr>
            <a:xfrm>
              <a:off x="6035580" y="3171411"/>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E687D211-0314-4ECB-875B-C283FECBEE36}"/>
                </a:ext>
              </a:extLst>
            </p:cNvPr>
            <p:cNvSpPr/>
            <p:nvPr/>
          </p:nvSpPr>
          <p:spPr>
            <a:xfrm>
              <a:off x="6035580" y="3547341"/>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DC5AF2F-9C16-48FC-8B09-62ADF86C1248}"/>
                </a:ext>
              </a:extLst>
            </p:cNvPr>
            <p:cNvSpPr/>
            <p:nvPr/>
          </p:nvSpPr>
          <p:spPr>
            <a:xfrm>
              <a:off x="6238111" y="3400968"/>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121AA0DD-4D8B-4E39-8733-B4DCF3F8554E}"/>
                </a:ext>
              </a:extLst>
            </p:cNvPr>
            <p:cNvSpPr/>
            <p:nvPr/>
          </p:nvSpPr>
          <p:spPr>
            <a:xfrm>
              <a:off x="5837155" y="3400968"/>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6360322F-1746-4AF3-828A-4DFBADA99713}"/>
                </a:ext>
              </a:extLst>
            </p:cNvPr>
            <p:cNvSpPr/>
            <p:nvPr/>
          </p:nvSpPr>
          <p:spPr>
            <a:xfrm>
              <a:off x="6116142" y="3256182"/>
              <a:ext cx="164589" cy="166812"/>
            </a:xfrm>
            <a:custGeom>
              <a:avLst/>
              <a:gdLst>
                <a:gd name="connsiteX0" fmla="*/ 10640 w 142875"/>
                <a:gd name="connsiteY0" fmla="*/ 10640 h 142875"/>
                <a:gd name="connsiteX1" fmla="*/ 133512 w 142875"/>
                <a:gd name="connsiteY1" fmla="*/ 140180 h 142875"/>
              </a:gdLst>
              <a:ahLst/>
              <a:cxnLst>
                <a:cxn ang="0">
                  <a:pos x="connsiteX0" y="connsiteY0"/>
                </a:cxn>
                <a:cxn ang="0">
                  <a:pos x="connsiteX1" y="connsiteY1"/>
                </a:cxn>
              </a:cxnLst>
              <a:rect l="l" t="t" r="r" b="b"/>
              <a:pathLst>
                <a:path w="142875" h="142875">
                  <a:moveTo>
                    <a:pt x="10640" y="10640"/>
                  </a:moveTo>
                  <a:lnTo>
                    <a:pt x="133512" y="140180"/>
                  </a:lnTo>
                </a:path>
              </a:pathLst>
            </a:custGeom>
            <a:ln w="12700" cap="flat">
              <a:solidFill>
                <a:schemeClr val="accent1"/>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5D3A3A77-FE4C-488D-B539-623C06C7547B}"/>
                </a:ext>
              </a:extLst>
            </p:cNvPr>
            <p:cNvSpPr/>
            <p:nvPr/>
          </p:nvSpPr>
          <p:spPr>
            <a:xfrm>
              <a:off x="5912547" y="3249879"/>
              <a:ext cx="155268" cy="174398"/>
            </a:xfrm>
            <a:custGeom>
              <a:avLst/>
              <a:gdLst>
                <a:gd name="connsiteX0" fmla="*/ 132560 w 142875"/>
                <a:gd name="connsiteY0" fmla="*/ 10640 h 142875"/>
                <a:gd name="connsiteX1" fmla="*/ 10640 w 142875"/>
                <a:gd name="connsiteY1" fmla="*/ 140180 h 142875"/>
              </a:gdLst>
              <a:ahLst/>
              <a:cxnLst>
                <a:cxn ang="0">
                  <a:pos x="connsiteX0" y="connsiteY0"/>
                </a:cxn>
                <a:cxn ang="0">
                  <a:pos x="connsiteX1" y="connsiteY1"/>
                </a:cxn>
              </a:cxnLst>
              <a:rect l="l" t="t" r="r" b="b"/>
              <a:pathLst>
                <a:path w="142875" h="142875">
                  <a:moveTo>
                    <a:pt x="132560" y="10640"/>
                  </a:moveTo>
                  <a:lnTo>
                    <a:pt x="10640" y="140180"/>
                  </a:lnTo>
                </a:path>
              </a:pathLst>
            </a:custGeom>
            <a:ln w="12700" cap="flat">
              <a:solidFill>
                <a:schemeClr val="accent1"/>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192D0A61-761B-4EFC-955E-A39AC2710161}"/>
                </a:ext>
              </a:extLst>
            </p:cNvPr>
            <p:cNvSpPr/>
            <p:nvPr/>
          </p:nvSpPr>
          <p:spPr>
            <a:xfrm>
              <a:off x="6126648" y="3477009"/>
              <a:ext cx="128082" cy="100650"/>
            </a:xfrm>
            <a:custGeom>
              <a:avLst/>
              <a:gdLst>
                <a:gd name="connsiteX0" fmla="*/ 10640 w 123825"/>
                <a:gd name="connsiteY0" fmla="*/ 93507 h 95250"/>
                <a:gd name="connsiteX1" fmla="*/ 119225 w 123825"/>
                <a:gd name="connsiteY1" fmla="*/ 10640 h 95250"/>
              </a:gdLst>
              <a:ahLst/>
              <a:cxnLst>
                <a:cxn ang="0">
                  <a:pos x="connsiteX0" y="connsiteY0"/>
                </a:cxn>
                <a:cxn ang="0">
                  <a:pos x="connsiteX1" y="connsiteY1"/>
                </a:cxn>
              </a:cxnLst>
              <a:rect l="l" t="t" r="r" b="b"/>
              <a:pathLst>
                <a:path w="123825" h="95250">
                  <a:moveTo>
                    <a:pt x="10640" y="93507"/>
                  </a:moveTo>
                  <a:lnTo>
                    <a:pt x="119225" y="10640"/>
                  </a:lnTo>
                </a:path>
              </a:pathLst>
            </a:custGeom>
            <a:ln w="12700" cap="flat">
              <a:solidFill>
                <a:schemeClr val="accent1"/>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F669379-F045-44C3-BB0E-596E3BA63132}"/>
                </a:ext>
              </a:extLst>
            </p:cNvPr>
            <p:cNvSpPr/>
            <p:nvPr/>
          </p:nvSpPr>
          <p:spPr>
            <a:xfrm>
              <a:off x="5921787" y="3479954"/>
              <a:ext cx="135522" cy="96652"/>
            </a:xfrm>
            <a:custGeom>
              <a:avLst/>
              <a:gdLst>
                <a:gd name="connsiteX0" fmla="*/ 10640 w 123825"/>
                <a:gd name="connsiteY0" fmla="*/ 10640 h 95250"/>
                <a:gd name="connsiteX1" fmla="*/ 119225 w 123825"/>
                <a:gd name="connsiteY1" fmla="*/ 93507 h 95250"/>
              </a:gdLst>
              <a:ahLst/>
              <a:cxnLst>
                <a:cxn ang="0">
                  <a:pos x="connsiteX0" y="connsiteY0"/>
                </a:cxn>
                <a:cxn ang="0">
                  <a:pos x="connsiteX1" y="connsiteY1"/>
                </a:cxn>
              </a:cxnLst>
              <a:rect l="l" t="t" r="r" b="b"/>
              <a:pathLst>
                <a:path w="123825" h="95250">
                  <a:moveTo>
                    <a:pt x="10640" y="10640"/>
                  </a:moveTo>
                  <a:lnTo>
                    <a:pt x="119225" y="93507"/>
                  </a:lnTo>
                </a:path>
              </a:pathLst>
            </a:custGeom>
            <a:ln w="12700" cap="flat">
              <a:solidFill>
                <a:schemeClr val="accent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C925FB09-B904-4051-A488-8EAF3990E051}"/>
                </a:ext>
              </a:extLst>
            </p:cNvPr>
            <p:cNvSpPr/>
            <p:nvPr/>
          </p:nvSpPr>
          <p:spPr>
            <a:xfrm flipH="1">
              <a:off x="6082306" y="3274040"/>
              <a:ext cx="25213" cy="284435"/>
            </a:xfrm>
            <a:custGeom>
              <a:avLst/>
              <a:gdLst>
                <a:gd name="connsiteX0" fmla="*/ 10640 w 19050"/>
                <a:gd name="connsiteY0" fmla="*/ 10640 h 266700"/>
                <a:gd name="connsiteX1" fmla="*/ 10640 w 19050"/>
                <a:gd name="connsiteY1" fmla="*/ 262100 h 266700"/>
              </a:gdLst>
              <a:ahLst/>
              <a:cxnLst>
                <a:cxn ang="0">
                  <a:pos x="connsiteX0" y="connsiteY0"/>
                </a:cxn>
                <a:cxn ang="0">
                  <a:pos x="connsiteX1" y="connsiteY1"/>
                </a:cxn>
              </a:cxnLst>
              <a:rect l="l" t="t" r="r" b="b"/>
              <a:pathLst>
                <a:path w="19050" h="266700">
                  <a:moveTo>
                    <a:pt x="10640" y="10640"/>
                  </a:moveTo>
                  <a:lnTo>
                    <a:pt x="10640" y="262100"/>
                  </a:lnTo>
                </a:path>
              </a:pathLst>
            </a:custGeom>
            <a:ln w="12700" cap="flat">
              <a:solidFill>
                <a:schemeClr val="accent1"/>
              </a:solidFill>
              <a:prstDash val="solid"/>
              <a:round/>
            </a:ln>
          </p:spPr>
          <p:txBody>
            <a:bodyPr rtlCol="0" anchor="ctr"/>
            <a:lstStyle/>
            <a:p>
              <a:endParaRPr lang="en-US"/>
            </a:p>
          </p:txBody>
        </p:sp>
      </p:grpSp>
    </p:spTree>
    <p:extLst>
      <p:ext uri="{BB962C8B-B14F-4D97-AF65-F5344CB8AC3E}">
        <p14:creationId xmlns:p14="http://schemas.microsoft.com/office/powerpoint/2010/main" val="217892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81F6FBE4-2757-4C11-B7A8-B8C74685A82D}"/>
              </a:ext>
            </a:extLst>
          </p:cNvPr>
          <p:cNvCxnSpPr/>
          <p:nvPr/>
        </p:nvCxnSpPr>
        <p:spPr>
          <a:xfrm>
            <a:off x="1263796" y="3530857"/>
            <a:ext cx="4984604" cy="0"/>
          </a:xfrm>
          <a:prstGeom prst="line">
            <a:avLst/>
          </a:prstGeom>
          <a:solidFill>
            <a:schemeClr val="bg2"/>
          </a:solidFill>
          <a:ln w="6350" cap="flat" cmpd="sng" algn="ctr">
            <a:solidFill>
              <a:schemeClr val="bg1">
                <a:lumMod val="85000"/>
              </a:schemeClr>
            </a:solidFill>
            <a:prstDash val="dash"/>
            <a:headEnd type="none" w="med" len="med"/>
            <a:tailEnd type="none" w="med" len="med"/>
          </a:ln>
          <a:effectLst/>
        </p:spPr>
      </p:cxnSp>
      <p:sp>
        <p:nvSpPr>
          <p:cNvPr id="7" name="Title 1">
            <a:extLst>
              <a:ext uri="{FF2B5EF4-FFF2-40B4-BE49-F238E27FC236}">
                <a16:creationId xmlns:a16="http://schemas.microsoft.com/office/drawing/2014/main" id="{C193166F-C32C-468B-908E-1FBE5C37A910}"/>
              </a:ext>
            </a:extLst>
          </p:cNvPr>
          <p:cNvSpPr>
            <a:spLocks noGrp="1"/>
          </p:cNvSpPr>
          <p:nvPr>
            <p:ph type="title"/>
          </p:nvPr>
        </p:nvSpPr>
        <p:spPr>
          <a:xfrm>
            <a:off x="434975" y="449264"/>
            <a:ext cx="11563350" cy="773112"/>
          </a:xfrm>
        </p:spPr>
        <p:txBody>
          <a:bodyPr>
            <a:normAutofit fontScale="90000"/>
          </a:bodyPr>
          <a:lstStyle/>
          <a:p>
            <a:r>
              <a:rPr lang="en-US">
                <a:cs typeface="Segoe UI"/>
              </a:rPr>
              <a:t>Recommended identity setup for hybrid organizations </a:t>
            </a:r>
            <a:endParaRPr lang="en-GB"/>
          </a:p>
        </p:txBody>
      </p:sp>
      <p:sp>
        <p:nvSpPr>
          <p:cNvPr id="8" name="Arrow: Bent 7">
            <a:extLst>
              <a:ext uri="{FF2B5EF4-FFF2-40B4-BE49-F238E27FC236}">
                <a16:creationId xmlns:a16="http://schemas.microsoft.com/office/drawing/2014/main" id="{9BAFE91B-579C-446E-847C-7EE8506DCA0F}"/>
              </a:ext>
            </a:extLst>
          </p:cNvPr>
          <p:cNvSpPr/>
          <p:nvPr/>
        </p:nvSpPr>
        <p:spPr bwMode="auto">
          <a:xfrm rot="5400000">
            <a:off x="-1549932" y="3367155"/>
            <a:ext cx="4363659" cy="1263797"/>
          </a:xfrm>
          <a:prstGeom prst="bentArrow">
            <a:avLst>
              <a:gd name="adj1" fmla="val 25000"/>
              <a:gd name="adj2" fmla="val 0"/>
              <a:gd name="adj3" fmla="val 25000"/>
              <a:gd name="adj4" fmla="val 8530"/>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00" kern="0" err="1">
              <a:gradFill>
                <a:gsLst>
                  <a:gs pos="0">
                    <a:srgbClr val="FFFFFF"/>
                  </a:gs>
                  <a:gs pos="100000">
                    <a:srgbClr val="FFFFFF"/>
                  </a:gs>
                </a:gsLst>
                <a:lin ang="5400000" scaled="0"/>
              </a:gradFill>
              <a:latin typeface="Segoe UI"/>
              <a:cs typeface="Segoe UI" pitchFamily="34" charset="0"/>
            </a:endParaRPr>
          </a:p>
        </p:txBody>
      </p:sp>
      <p:sp>
        <p:nvSpPr>
          <p:cNvPr id="9" name="Arrow: Bent 8">
            <a:extLst>
              <a:ext uri="{FF2B5EF4-FFF2-40B4-BE49-F238E27FC236}">
                <a16:creationId xmlns:a16="http://schemas.microsoft.com/office/drawing/2014/main" id="{AA3FE484-2651-4965-99D2-9F5E6E6AD43F}"/>
              </a:ext>
            </a:extLst>
          </p:cNvPr>
          <p:cNvSpPr/>
          <p:nvPr/>
        </p:nvSpPr>
        <p:spPr bwMode="auto">
          <a:xfrm rot="16200000">
            <a:off x="6620526" y="746893"/>
            <a:ext cx="459228" cy="11172677"/>
          </a:xfrm>
          <a:prstGeom prst="bentArrow">
            <a:avLst>
              <a:gd name="adj1" fmla="val 25000"/>
              <a:gd name="adj2" fmla="val 0"/>
              <a:gd name="adj3" fmla="val 25000"/>
              <a:gd name="adj4" fmla="val 22209"/>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00" kern="0" err="1">
              <a:gradFill>
                <a:gsLst>
                  <a:gs pos="0">
                    <a:srgbClr val="FFFFFF"/>
                  </a:gs>
                  <a:gs pos="100000">
                    <a:srgbClr val="FFFFFF"/>
                  </a:gs>
                </a:gsLst>
                <a:lin ang="5400000" scaled="0"/>
              </a:gradFill>
              <a:latin typeface="Segoe UI"/>
              <a:cs typeface="Segoe UI" pitchFamily="34" charset="0"/>
            </a:endParaRPr>
          </a:p>
        </p:txBody>
      </p:sp>
      <p:sp>
        <p:nvSpPr>
          <p:cNvPr id="10" name="Hexagon 9">
            <a:extLst>
              <a:ext uri="{FF2B5EF4-FFF2-40B4-BE49-F238E27FC236}">
                <a16:creationId xmlns:a16="http://schemas.microsoft.com/office/drawing/2014/main" id="{BF1C9F47-84E9-4203-B651-59D7FE0EE254}"/>
              </a:ext>
            </a:extLst>
          </p:cNvPr>
          <p:cNvSpPr/>
          <p:nvPr/>
        </p:nvSpPr>
        <p:spPr bwMode="auto">
          <a:xfrm>
            <a:off x="819711" y="2387178"/>
            <a:ext cx="888172" cy="765664"/>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CCAE0FE3-5E60-45E6-938C-67D8F3215E60}"/>
              </a:ext>
            </a:extLst>
          </p:cNvPr>
          <p:cNvSpPr/>
          <p:nvPr/>
        </p:nvSpPr>
        <p:spPr bwMode="auto">
          <a:xfrm>
            <a:off x="921292" y="2471371"/>
            <a:ext cx="692845" cy="597277"/>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E79D4AE-DF01-4310-8BED-098B8E34572A}"/>
              </a:ext>
            </a:extLst>
          </p:cNvPr>
          <p:cNvSpPr/>
          <p:nvPr/>
        </p:nvSpPr>
        <p:spPr>
          <a:xfrm>
            <a:off x="1938821" y="2607372"/>
            <a:ext cx="4021498" cy="323486"/>
          </a:xfrm>
          <a:prstGeom prst="rect">
            <a:avLst/>
          </a:prstGeom>
        </p:spPr>
        <p:txBody>
          <a:bodyPr wrap="square" lIns="0" tIns="0" rIns="0" bIns="0" anchor="ctr">
            <a:noAutofit/>
          </a:bodyPr>
          <a:lstStyle/>
          <a:p>
            <a:pPr>
              <a:spcBef>
                <a:spcPts val="600"/>
              </a:spcBef>
              <a:spcAft>
                <a:spcPts val="588"/>
              </a:spcAft>
            </a:pPr>
            <a:r>
              <a:rPr lang="en-US" sz="2000">
                <a:cs typeface="Segoe UI"/>
              </a:rPr>
              <a:t>Azure AD</a:t>
            </a:r>
          </a:p>
        </p:txBody>
      </p:sp>
      <p:grpSp>
        <p:nvGrpSpPr>
          <p:cNvPr id="13" name="Group 12">
            <a:extLst>
              <a:ext uri="{FF2B5EF4-FFF2-40B4-BE49-F238E27FC236}">
                <a16:creationId xmlns:a16="http://schemas.microsoft.com/office/drawing/2014/main" id="{D256B33F-FCB8-4EB8-99AB-E7FB45E7B1ED}"/>
              </a:ext>
            </a:extLst>
          </p:cNvPr>
          <p:cNvGrpSpPr/>
          <p:nvPr/>
        </p:nvGrpSpPr>
        <p:grpSpPr>
          <a:xfrm>
            <a:off x="819711" y="3913608"/>
            <a:ext cx="888172" cy="765664"/>
            <a:chOff x="937218" y="4220151"/>
            <a:chExt cx="653158" cy="563066"/>
          </a:xfrm>
        </p:grpSpPr>
        <p:sp>
          <p:nvSpPr>
            <p:cNvPr id="14" name="Hexagon 13">
              <a:extLst>
                <a:ext uri="{FF2B5EF4-FFF2-40B4-BE49-F238E27FC236}">
                  <a16:creationId xmlns:a16="http://schemas.microsoft.com/office/drawing/2014/main" id="{42B8B74F-E144-416D-8BFF-65DB486C7626}"/>
                </a:ext>
              </a:extLst>
            </p:cNvPr>
            <p:cNvSpPr/>
            <p:nvPr/>
          </p:nvSpPr>
          <p:spPr bwMode="auto">
            <a:xfrm>
              <a:off x="937218" y="4220151"/>
              <a:ext cx="653158" cy="563066"/>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E21D0F66-3FB3-433A-BA45-B61DD1F7A091}"/>
                </a:ext>
              </a:extLst>
            </p:cNvPr>
            <p:cNvSpPr/>
            <p:nvPr/>
          </p:nvSpPr>
          <p:spPr bwMode="auto">
            <a:xfrm>
              <a:off x="1009040" y="4282067"/>
              <a:ext cx="509515" cy="439235"/>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8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55C83EB4-D258-42DD-BAF6-2FA0EB97E93D}"/>
              </a:ext>
            </a:extLst>
          </p:cNvPr>
          <p:cNvSpPr/>
          <p:nvPr/>
        </p:nvSpPr>
        <p:spPr>
          <a:xfrm>
            <a:off x="1938821" y="3867799"/>
            <a:ext cx="4078927" cy="1987717"/>
          </a:xfrm>
          <a:prstGeom prst="rect">
            <a:avLst/>
          </a:prstGeom>
        </p:spPr>
        <p:txBody>
          <a:bodyPr wrap="square" lIns="0" tIns="0" rIns="0" bIns="0" anchor="ctr">
            <a:noAutofit/>
          </a:bodyPr>
          <a:lstStyle/>
          <a:p>
            <a:pPr>
              <a:spcBef>
                <a:spcPts val="600"/>
              </a:spcBef>
            </a:pPr>
            <a:r>
              <a:rPr lang="en-US" sz="2000">
                <a:cs typeface="Segoe UI"/>
              </a:rPr>
              <a:t>Windows Server AD on-prem connected to Azure</a:t>
            </a:r>
          </a:p>
          <a:p>
            <a:pPr marL="463550" lvl="1" indent="-225425">
              <a:spcBef>
                <a:spcPts val="600"/>
              </a:spcBef>
              <a:buFont typeface="Arial" panose="020B0604020202020204" pitchFamily="34" charset="0"/>
              <a:buChar char="•"/>
            </a:pPr>
            <a:r>
              <a:rPr lang="en-US" sz="1800">
                <a:cs typeface="Segoe UI"/>
              </a:rPr>
              <a:t>ExpressRoute or site-to-site VPN</a:t>
            </a:r>
            <a:br>
              <a:rPr lang="en-US" sz="1800">
                <a:cs typeface="Segoe UI"/>
              </a:rPr>
            </a:br>
            <a:r>
              <a:rPr lang="en-US" sz="1800">
                <a:cs typeface="Segoe UI"/>
              </a:rPr>
              <a:t>to Azure</a:t>
            </a:r>
          </a:p>
          <a:p>
            <a:pPr marL="463550" lvl="1" indent="-225425">
              <a:spcBef>
                <a:spcPts val="600"/>
              </a:spcBef>
              <a:buFont typeface="Arial" panose="020B0604020202020204" pitchFamily="34" charset="0"/>
              <a:buChar char="•"/>
            </a:pPr>
            <a:r>
              <a:rPr lang="en-US" sz="1800">
                <a:cs typeface="Segoe UI"/>
              </a:rPr>
              <a:t>Azure AD Connect to synchronize identities</a:t>
            </a:r>
          </a:p>
        </p:txBody>
      </p:sp>
      <p:grpSp>
        <p:nvGrpSpPr>
          <p:cNvPr id="17" name="Group 16">
            <a:extLst>
              <a:ext uri="{FF2B5EF4-FFF2-40B4-BE49-F238E27FC236}">
                <a16:creationId xmlns:a16="http://schemas.microsoft.com/office/drawing/2014/main" id="{3666A09E-AE16-4729-8C41-F6B71105FDA8}"/>
              </a:ext>
            </a:extLst>
          </p:cNvPr>
          <p:cNvGrpSpPr/>
          <p:nvPr/>
        </p:nvGrpSpPr>
        <p:grpSpPr>
          <a:xfrm>
            <a:off x="1074347" y="4139184"/>
            <a:ext cx="376332" cy="347981"/>
            <a:chOff x="5773664" y="3125714"/>
            <a:chExt cx="644842" cy="596265"/>
          </a:xfrm>
        </p:grpSpPr>
        <p:sp>
          <p:nvSpPr>
            <p:cNvPr id="18" name="Freeform: Shape 17">
              <a:extLst>
                <a:ext uri="{FF2B5EF4-FFF2-40B4-BE49-F238E27FC236}">
                  <a16:creationId xmlns:a16="http://schemas.microsoft.com/office/drawing/2014/main" id="{0DDFD0A6-DFA4-4DB4-8198-C9848841F8D4}"/>
                </a:ext>
              </a:extLst>
            </p:cNvPr>
            <p:cNvSpPr/>
            <p:nvPr/>
          </p:nvSpPr>
          <p:spPr>
            <a:xfrm>
              <a:off x="6161331" y="3171434"/>
              <a:ext cx="257175" cy="257175"/>
            </a:xfrm>
            <a:custGeom>
              <a:avLst/>
              <a:gdLst>
                <a:gd name="connsiteX0" fmla="*/ 228038 w 257175"/>
                <a:gd name="connsiteY0" fmla="*/ 251851 h 257175"/>
                <a:gd name="connsiteX1" fmla="*/ 32776 w 257175"/>
                <a:gd name="connsiteY1" fmla="*/ 251851 h 257175"/>
                <a:gd name="connsiteX2" fmla="*/ 9916 w 257175"/>
                <a:gd name="connsiteY2" fmla="*/ 228991 h 257175"/>
                <a:gd name="connsiteX3" fmla="*/ 9916 w 257175"/>
                <a:gd name="connsiteY3" fmla="*/ 32776 h 257175"/>
                <a:gd name="connsiteX4" fmla="*/ 32776 w 257175"/>
                <a:gd name="connsiteY4" fmla="*/ 9916 h 257175"/>
                <a:gd name="connsiteX5" fmla="*/ 228038 w 257175"/>
                <a:gd name="connsiteY5" fmla="*/ 9916 h 257175"/>
                <a:gd name="connsiteX6" fmla="*/ 250898 w 257175"/>
                <a:gd name="connsiteY6" fmla="*/ 32776 h 257175"/>
                <a:gd name="connsiteX7" fmla="*/ 250898 w 257175"/>
                <a:gd name="connsiteY7" fmla="*/ 228038 h 257175"/>
                <a:gd name="connsiteX8" fmla="*/ 228038 w 257175"/>
                <a:gd name="connsiteY8" fmla="*/ 25185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257175">
                  <a:moveTo>
                    <a:pt x="228038" y="251851"/>
                  </a:moveTo>
                  <a:lnTo>
                    <a:pt x="32776" y="251851"/>
                  </a:lnTo>
                  <a:cubicBezTo>
                    <a:pt x="20393" y="251851"/>
                    <a:pt x="9916" y="241373"/>
                    <a:pt x="9916" y="228991"/>
                  </a:cubicBezTo>
                  <a:lnTo>
                    <a:pt x="9916" y="32776"/>
                  </a:lnTo>
                  <a:cubicBezTo>
                    <a:pt x="9916" y="20393"/>
                    <a:pt x="20393" y="9916"/>
                    <a:pt x="32776" y="9916"/>
                  </a:cubicBezTo>
                  <a:lnTo>
                    <a:pt x="228038" y="9916"/>
                  </a:lnTo>
                  <a:cubicBezTo>
                    <a:pt x="240421" y="9916"/>
                    <a:pt x="250898" y="20393"/>
                    <a:pt x="250898" y="32776"/>
                  </a:cubicBezTo>
                  <a:lnTo>
                    <a:pt x="250898" y="228038"/>
                  </a:lnTo>
                  <a:cubicBezTo>
                    <a:pt x="251851" y="241373"/>
                    <a:pt x="241373" y="251851"/>
                    <a:pt x="228038" y="251851"/>
                  </a:cubicBezTo>
                  <a:close/>
                </a:path>
              </a:pathLst>
            </a:custGeom>
            <a:noFill/>
            <a:ln w="12700" cap="flat">
              <a:solidFill>
                <a:schemeClr val="accent1"/>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A8DDAB45-EC07-486A-978D-4C3CDF9243B4}"/>
                </a:ext>
              </a:extLst>
            </p:cNvPr>
            <p:cNvSpPr/>
            <p:nvPr/>
          </p:nvSpPr>
          <p:spPr>
            <a:xfrm>
              <a:off x="6161331" y="3229536"/>
              <a:ext cx="257175" cy="19050"/>
            </a:xfrm>
            <a:custGeom>
              <a:avLst/>
              <a:gdLst>
                <a:gd name="connsiteX0" fmla="*/ 9916 w 257175"/>
                <a:gd name="connsiteY0" fmla="*/ 9916 h 19050"/>
                <a:gd name="connsiteX1" fmla="*/ 251851 w 257175"/>
                <a:gd name="connsiteY1" fmla="*/ 9916 h 19050"/>
              </a:gdLst>
              <a:ahLst/>
              <a:cxnLst>
                <a:cxn ang="0">
                  <a:pos x="connsiteX0" y="connsiteY0"/>
                </a:cxn>
                <a:cxn ang="0">
                  <a:pos x="connsiteX1" y="connsiteY1"/>
                </a:cxn>
              </a:cxnLst>
              <a:rect l="l" t="t" r="r" b="b"/>
              <a:pathLst>
                <a:path w="257175" h="19050">
                  <a:moveTo>
                    <a:pt x="9916" y="9916"/>
                  </a:moveTo>
                  <a:lnTo>
                    <a:pt x="251851" y="9916"/>
                  </a:lnTo>
                </a:path>
              </a:pathLst>
            </a:custGeom>
            <a:ln w="12700" cap="flat">
              <a:solidFill>
                <a:schemeClr val="accent1"/>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CCA16A43-BEB3-4D25-9E1D-F7463B3CBA54}"/>
                </a:ext>
              </a:extLst>
            </p:cNvPr>
            <p:cNvSpPr/>
            <p:nvPr/>
          </p:nvSpPr>
          <p:spPr>
            <a:xfrm>
              <a:off x="5809859" y="3436229"/>
              <a:ext cx="285750" cy="285750"/>
            </a:xfrm>
            <a:custGeom>
              <a:avLst/>
              <a:gdLst>
                <a:gd name="connsiteX0" fmla="*/ 256613 w 285750"/>
                <a:gd name="connsiteY0" fmla="*/ 283283 h 285750"/>
                <a:gd name="connsiteX1" fmla="*/ 35633 w 285750"/>
                <a:gd name="connsiteY1" fmla="*/ 283283 h 285750"/>
                <a:gd name="connsiteX2" fmla="*/ 9916 w 285750"/>
                <a:gd name="connsiteY2" fmla="*/ 257566 h 285750"/>
                <a:gd name="connsiteX3" fmla="*/ 9916 w 285750"/>
                <a:gd name="connsiteY3" fmla="*/ 35633 h 285750"/>
                <a:gd name="connsiteX4" fmla="*/ 35633 w 285750"/>
                <a:gd name="connsiteY4" fmla="*/ 9916 h 285750"/>
                <a:gd name="connsiteX5" fmla="*/ 256613 w 285750"/>
                <a:gd name="connsiteY5" fmla="*/ 9916 h 285750"/>
                <a:gd name="connsiteX6" fmla="*/ 282331 w 285750"/>
                <a:gd name="connsiteY6" fmla="*/ 35633 h 285750"/>
                <a:gd name="connsiteX7" fmla="*/ 282331 w 285750"/>
                <a:gd name="connsiteY7" fmla="*/ 256613 h 285750"/>
                <a:gd name="connsiteX8" fmla="*/ 256613 w 285750"/>
                <a:gd name="connsiteY8" fmla="*/ 28328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285750">
                  <a:moveTo>
                    <a:pt x="256613" y="283283"/>
                  </a:moveTo>
                  <a:lnTo>
                    <a:pt x="35633" y="283283"/>
                  </a:lnTo>
                  <a:cubicBezTo>
                    <a:pt x="21346" y="283283"/>
                    <a:pt x="9916" y="271853"/>
                    <a:pt x="9916" y="257566"/>
                  </a:cubicBezTo>
                  <a:lnTo>
                    <a:pt x="9916" y="35633"/>
                  </a:lnTo>
                  <a:cubicBezTo>
                    <a:pt x="9916" y="21346"/>
                    <a:pt x="21346" y="9916"/>
                    <a:pt x="35633" y="9916"/>
                  </a:cubicBezTo>
                  <a:lnTo>
                    <a:pt x="256613" y="9916"/>
                  </a:lnTo>
                  <a:cubicBezTo>
                    <a:pt x="270901" y="9916"/>
                    <a:pt x="282331" y="21346"/>
                    <a:pt x="282331" y="35633"/>
                  </a:cubicBezTo>
                  <a:lnTo>
                    <a:pt x="282331" y="256613"/>
                  </a:lnTo>
                  <a:cubicBezTo>
                    <a:pt x="283283" y="271853"/>
                    <a:pt x="271853" y="283283"/>
                    <a:pt x="256613" y="283283"/>
                  </a:cubicBezTo>
                  <a:close/>
                </a:path>
              </a:pathLst>
            </a:custGeom>
            <a:noFill/>
            <a:ln w="12700" cap="flat">
              <a:solidFill>
                <a:schemeClr val="accent1"/>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45000392-B19E-404B-8DB4-584344335372}"/>
                </a:ext>
              </a:extLst>
            </p:cNvPr>
            <p:cNvSpPr/>
            <p:nvPr/>
          </p:nvSpPr>
          <p:spPr>
            <a:xfrm>
              <a:off x="5809859" y="3502904"/>
              <a:ext cx="285750" cy="19050"/>
            </a:xfrm>
            <a:custGeom>
              <a:avLst/>
              <a:gdLst>
                <a:gd name="connsiteX0" fmla="*/ 9916 w 285750"/>
                <a:gd name="connsiteY0" fmla="*/ 9916 h 19050"/>
                <a:gd name="connsiteX1" fmla="*/ 283283 w 285750"/>
                <a:gd name="connsiteY1" fmla="*/ 9916 h 19050"/>
              </a:gdLst>
              <a:ahLst/>
              <a:cxnLst>
                <a:cxn ang="0">
                  <a:pos x="connsiteX0" y="connsiteY0"/>
                </a:cxn>
                <a:cxn ang="0">
                  <a:pos x="connsiteX1" y="connsiteY1"/>
                </a:cxn>
              </a:cxnLst>
              <a:rect l="l" t="t" r="r" b="b"/>
              <a:pathLst>
                <a:path w="285750" h="19050">
                  <a:moveTo>
                    <a:pt x="9916" y="9916"/>
                  </a:moveTo>
                  <a:lnTo>
                    <a:pt x="283283" y="9916"/>
                  </a:lnTo>
                </a:path>
              </a:pathLst>
            </a:custGeom>
            <a:ln w="12700" cap="flat">
              <a:solidFill>
                <a:schemeClr val="accent1"/>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76CB4CDF-D73F-43B4-8188-8F039F0E69C0}"/>
                </a:ext>
              </a:extLst>
            </p:cNvPr>
            <p:cNvSpPr/>
            <p:nvPr/>
          </p:nvSpPr>
          <p:spPr>
            <a:xfrm>
              <a:off x="5773664" y="3125714"/>
              <a:ext cx="219075" cy="219075"/>
            </a:xfrm>
            <a:custGeom>
              <a:avLst/>
              <a:gdLst>
                <a:gd name="connsiteX0" fmla="*/ 192796 w 219075"/>
                <a:gd name="connsiteY0" fmla="*/ 212798 h 219075"/>
                <a:gd name="connsiteX1" fmla="*/ 28966 w 219075"/>
                <a:gd name="connsiteY1" fmla="*/ 212798 h 219075"/>
                <a:gd name="connsiteX2" fmla="*/ 9916 w 219075"/>
                <a:gd name="connsiteY2" fmla="*/ 193748 h 219075"/>
                <a:gd name="connsiteX3" fmla="*/ 9916 w 219075"/>
                <a:gd name="connsiteY3" fmla="*/ 28966 h 219075"/>
                <a:gd name="connsiteX4" fmla="*/ 28966 w 219075"/>
                <a:gd name="connsiteY4" fmla="*/ 9916 h 219075"/>
                <a:gd name="connsiteX5" fmla="*/ 192796 w 219075"/>
                <a:gd name="connsiteY5" fmla="*/ 9916 h 219075"/>
                <a:gd name="connsiteX6" fmla="*/ 211846 w 219075"/>
                <a:gd name="connsiteY6" fmla="*/ 28966 h 219075"/>
                <a:gd name="connsiteX7" fmla="*/ 211846 w 219075"/>
                <a:gd name="connsiteY7" fmla="*/ 192796 h 219075"/>
                <a:gd name="connsiteX8" fmla="*/ 192796 w 219075"/>
                <a:gd name="connsiteY8" fmla="*/ 212798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219075">
                  <a:moveTo>
                    <a:pt x="192796" y="212798"/>
                  </a:moveTo>
                  <a:lnTo>
                    <a:pt x="28966" y="212798"/>
                  </a:lnTo>
                  <a:cubicBezTo>
                    <a:pt x="18488" y="212798"/>
                    <a:pt x="9916" y="204226"/>
                    <a:pt x="9916" y="193748"/>
                  </a:cubicBezTo>
                  <a:lnTo>
                    <a:pt x="9916" y="28966"/>
                  </a:lnTo>
                  <a:cubicBezTo>
                    <a:pt x="9916" y="18488"/>
                    <a:pt x="18488" y="9916"/>
                    <a:pt x="28966" y="9916"/>
                  </a:cubicBezTo>
                  <a:lnTo>
                    <a:pt x="192796" y="9916"/>
                  </a:lnTo>
                  <a:cubicBezTo>
                    <a:pt x="203273" y="9916"/>
                    <a:pt x="211846" y="18488"/>
                    <a:pt x="211846" y="28966"/>
                  </a:cubicBezTo>
                  <a:lnTo>
                    <a:pt x="211846" y="192796"/>
                  </a:lnTo>
                  <a:cubicBezTo>
                    <a:pt x="212798" y="204226"/>
                    <a:pt x="204226" y="212798"/>
                    <a:pt x="192796" y="212798"/>
                  </a:cubicBezTo>
                  <a:close/>
                </a:path>
              </a:pathLst>
            </a:custGeom>
            <a:noFill/>
            <a:ln w="12700" cap="flat">
              <a:solidFill>
                <a:schemeClr val="accent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4CC4E497-0B73-4E02-A926-DE07E5F06C39}"/>
                </a:ext>
              </a:extLst>
            </p:cNvPr>
            <p:cNvSpPr/>
            <p:nvPr/>
          </p:nvSpPr>
          <p:spPr>
            <a:xfrm>
              <a:off x="5773664" y="3172386"/>
              <a:ext cx="219075" cy="19050"/>
            </a:xfrm>
            <a:custGeom>
              <a:avLst/>
              <a:gdLst>
                <a:gd name="connsiteX0" fmla="*/ 9916 w 219075"/>
                <a:gd name="connsiteY0" fmla="*/ 9916 h 19050"/>
                <a:gd name="connsiteX1" fmla="*/ 212798 w 219075"/>
                <a:gd name="connsiteY1" fmla="*/ 9916 h 19050"/>
              </a:gdLst>
              <a:ahLst/>
              <a:cxnLst>
                <a:cxn ang="0">
                  <a:pos x="connsiteX0" y="connsiteY0"/>
                </a:cxn>
                <a:cxn ang="0">
                  <a:pos x="connsiteX1" y="connsiteY1"/>
                </a:cxn>
              </a:cxnLst>
              <a:rect l="l" t="t" r="r" b="b"/>
              <a:pathLst>
                <a:path w="219075" h="19050">
                  <a:moveTo>
                    <a:pt x="9916" y="9916"/>
                  </a:moveTo>
                  <a:lnTo>
                    <a:pt x="212798" y="9916"/>
                  </a:lnTo>
                </a:path>
              </a:pathLst>
            </a:custGeom>
            <a:ln w="12700" cap="flat">
              <a:solidFill>
                <a:schemeClr val="accent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F8BC96F9-9BD8-46A7-AD5A-AA3677F44D72}"/>
                </a:ext>
              </a:extLst>
            </p:cNvPr>
            <p:cNvSpPr/>
            <p:nvPr/>
          </p:nvSpPr>
          <p:spPr>
            <a:xfrm>
              <a:off x="5833671" y="3206676"/>
              <a:ext cx="95250" cy="95250"/>
            </a:xfrm>
            <a:custGeom>
              <a:avLst/>
              <a:gdLst>
                <a:gd name="connsiteX0" fmla="*/ 91831 w 95250"/>
                <a:gd name="connsiteY0" fmla="*/ 50873 h 95250"/>
                <a:gd name="connsiteX1" fmla="*/ 50873 w 95250"/>
                <a:gd name="connsiteY1" fmla="*/ 91831 h 95250"/>
                <a:gd name="connsiteX2" fmla="*/ 9916 w 95250"/>
                <a:gd name="connsiteY2" fmla="*/ 50873 h 95250"/>
                <a:gd name="connsiteX3" fmla="*/ 50873 w 95250"/>
                <a:gd name="connsiteY3" fmla="*/ 9916 h 95250"/>
                <a:gd name="connsiteX4" fmla="*/ 91831 w 95250"/>
                <a:gd name="connsiteY4" fmla="*/ 5087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1831" y="50873"/>
                  </a:moveTo>
                  <a:cubicBezTo>
                    <a:pt x="91831" y="73493"/>
                    <a:pt x="73493" y="91831"/>
                    <a:pt x="50873" y="91831"/>
                  </a:cubicBezTo>
                  <a:cubicBezTo>
                    <a:pt x="28253" y="91831"/>
                    <a:pt x="9916" y="73493"/>
                    <a:pt x="9916" y="50873"/>
                  </a:cubicBezTo>
                  <a:cubicBezTo>
                    <a:pt x="9916" y="28253"/>
                    <a:pt x="28253" y="9916"/>
                    <a:pt x="50873" y="9916"/>
                  </a:cubicBezTo>
                  <a:cubicBezTo>
                    <a:pt x="73493" y="9916"/>
                    <a:pt x="91831" y="28253"/>
                    <a:pt x="91831" y="50873"/>
                  </a:cubicBezTo>
                  <a:close/>
                </a:path>
              </a:pathLst>
            </a:custGeom>
            <a:noFill/>
            <a:ln w="12700" cap="flat">
              <a:solidFill>
                <a:schemeClr val="accent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7775882D-03ED-4480-BE64-68970CF6AB05}"/>
                </a:ext>
              </a:extLst>
            </p:cNvPr>
            <p:cNvSpPr/>
            <p:nvPr/>
          </p:nvSpPr>
          <p:spPr>
            <a:xfrm>
              <a:off x="6225994" y="3266576"/>
              <a:ext cx="104775" cy="104775"/>
            </a:xfrm>
            <a:custGeom>
              <a:avLst/>
              <a:gdLst>
                <a:gd name="connsiteX0" fmla="*/ 100511 w 104775"/>
                <a:gd name="connsiteY0" fmla="*/ 55743 h 104775"/>
                <a:gd name="connsiteX1" fmla="*/ 55743 w 104775"/>
                <a:gd name="connsiteY1" fmla="*/ 100511 h 104775"/>
                <a:gd name="connsiteX2" fmla="*/ 10976 w 104775"/>
                <a:gd name="connsiteY2" fmla="*/ 55743 h 104775"/>
                <a:gd name="connsiteX3" fmla="*/ 55743 w 104775"/>
                <a:gd name="connsiteY3" fmla="*/ 10976 h 104775"/>
                <a:gd name="connsiteX4" fmla="*/ 100511 w 104775"/>
                <a:gd name="connsiteY4" fmla="*/ 5574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0511" y="55743"/>
                  </a:moveTo>
                  <a:cubicBezTo>
                    <a:pt x="100511" y="80468"/>
                    <a:pt x="80468" y="100511"/>
                    <a:pt x="55743" y="100511"/>
                  </a:cubicBezTo>
                  <a:cubicBezTo>
                    <a:pt x="31019" y="100511"/>
                    <a:pt x="10976" y="80468"/>
                    <a:pt x="10976" y="55743"/>
                  </a:cubicBezTo>
                  <a:cubicBezTo>
                    <a:pt x="10976" y="31019"/>
                    <a:pt x="31019" y="10976"/>
                    <a:pt x="55743" y="10976"/>
                  </a:cubicBezTo>
                  <a:cubicBezTo>
                    <a:pt x="80468" y="10976"/>
                    <a:pt x="100511" y="31019"/>
                    <a:pt x="100511" y="55743"/>
                  </a:cubicBezTo>
                  <a:close/>
                </a:path>
              </a:pathLst>
            </a:custGeom>
            <a:noFill/>
            <a:ln w="12700" cap="flat">
              <a:solidFill>
                <a:schemeClr val="accent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E73CAC8F-4EEF-421D-98F1-AE95E9075132}"/>
                </a:ext>
              </a:extLst>
            </p:cNvPr>
            <p:cNvSpPr/>
            <p:nvPr/>
          </p:nvSpPr>
          <p:spPr>
            <a:xfrm>
              <a:off x="5883201" y="3539099"/>
              <a:ext cx="142875" cy="142875"/>
            </a:xfrm>
            <a:custGeom>
              <a:avLst/>
              <a:gdLst>
                <a:gd name="connsiteX0" fmla="*/ 135646 w 142875"/>
                <a:gd name="connsiteY0" fmla="*/ 72781 h 142875"/>
                <a:gd name="connsiteX1" fmla="*/ 72781 w 142875"/>
                <a:gd name="connsiteY1" fmla="*/ 135646 h 142875"/>
                <a:gd name="connsiteX2" fmla="*/ 9916 w 142875"/>
                <a:gd name="connsiteY2" fmla="*/ 72781 h 142875"/>
                <a:gd name="connsiteX3" fmla="*/ 72781 w 142875"/>
                <a:gd name="connsiteY3" fmla="*/ 9916 h 142875"/>
                <a:gd name="connsiteX4" fmla="*/ 135646 w 142875"/>
                <a:gd name="connsiteY4" fmla="*/ 72781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5646" y="72781"/>
                  </a:moveTo>
                  <a:cubicBezTo>
                    <a:pt x="135646" y="107500"/>
                    <a:pt x="107500" y="135646"/>
                    <a:pt x="72781" y="135646"/>
                  </a:cubicBezTo>
                  <a:cubicBezTo>
                    <a:pt x="38061" y="135646"/>
                    <a:pt x="9916" y="107500"/>
                    <a:pt x="9916" y="72781"/>
                  </a:cubicBezTo>
                  <a:cubicBezTo>
                    <a:pt x="9916" y="38061"/>
                    <a:pt x="38061" y="9916"/>
                    <a:pt x="72781" y="9916"/>
                  </a:cubicBezTo>
                  <a:cubicBezTo>
                    <a:pt x="107500" y="9916"/>
                    <a:pt x="135646" y="38061"/>
                    <a:pt x="135646" y="72781"/>
                  </a:cubicBezTo>
                  <a:close/>
                </a:path>
              </a:pathLst>
            </a:custGeom>
            <a:noFill/>
            <a:ln w="12700" cap="flat">
              <a:solidFill>
                <a:schemeClr val="accent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C6A1870C-6527-42E4-955B-5B661BBE2927}"/>
                </a:ext>
              </a:extLst>
            </p:cNvPr>
            <p:cNvSpPr/>
            <p:nvPr/>
          </p:nvSpPr>
          <p:spPr>
            <a:xfrm>
              <a:off x="5915586" y="3247634"/>
              <a:ext cx="333375" cy="76200"/>
            </a:xfrm>
            <a:custGeom>
              <a:avLst/>
              <a:gdLst>
                <a:gd name="connsiteX0" fmla="*/ 9916 w 333375"/>
                <a:gd name="connsiteY0" fmla="*/ 9916 h 76200"/>
                <a:gd name="connsiteX1" fmla="*/ 325193 w 333375"/>
                <a:gd name="connsiteY1" fmla="*/ 74686 h 76200"/>
              </a:gdLst>
              <a:ahLst/>
              <a:cxnLst>
                <a:cxn ang="0">
                  <a:pos x="connsiteX0" y="connsiteY0"/>
                </a:cxn>
                <a:cxn ang="0">
                  <a:pos x="connsiteX1" y="connsiteY1"/>
                </a:cxn>
              </a:cxnLst>
              <a:rect l="l" t="t" r="r" b="b"/>
              <a:pathLst>
                <a:path w="333375" h="76200">
                  <a:moveTo>
                    <a:pt x="9916" y="9916"/>
                  </a:moveTo>
                  <a:lnTo>
                    <a:pt x="325193" y="74686"/>
                  </a:lnTo>
                </a:path>
              </a:pathLst>
            </a:custGeom>
            <a:ln w="12700" cap="flat">
              <a:solidFill>
                <a:schemeClr val="accent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173AE28F-8E71-4FC0-B5A8-C65B8C894106}"/>
                </a:ext>
              </a:extLst>
            </p:cNvPr>
            <p:cNvSpPr/>
            <p:nvPr/>
          </p:nvSpPr>
          <p:spPr>
            <a:xfrm>
              <a:off x="5998454" y="3340979"/>
              <a:ext cx="257175" cy="238125"/>
            </a:xfrm>
            <a:custGeom>
              <a:avLst/>
              <a:gdLst>
                <a:gd name="connsiteX0" fmla="*/ 9916 w 257175"/>
                <a:gd name="connsiteY0" fmla="*/ 235658 h 238125"/>
                <a:gd name="connsiteX1" fmla="*/ 254708 w 257175"/>
                <a:gd name="connsiteY1" fmla="*/ 9916 h 238125"/>
              </a:gdLst>
              <a:ahLst/>
              <a:cxnLst>
                <a:cxn ang="0">
                  <a:pos x="connsiteX0" y="connsiteY0"/>
                </a:cxn>
                <a:cxn ang="0">
                  <a:pos x="connsiteX1" y="connsiteY1"/>
                </a:cxn>
              </a:cxnLst>
              <a:rect l="l" t="t" r="r" b="b"/>
              <a:pathLst>
                <a:path w="257175" h="238125">
                  <a:moveTo>
                    <a:pt x="9916" y="235658"/>
                  </a:moveTo>
                  <a:lnTo>
                    <a:pt x="254708" y="9916"/>
                  </a:lnTo>
                </a:path>
              </a:pathLst>
            </a:custGeom>
            <a:ln w="12700" cap="flat">
              <a:solidFill>
                <a:schemeClr val="accent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C6345F2-793D-4FEA-85D9-ABD148F19285}"/>
                </a:ext>
              </a:extLst>
            </p:cNvPr>
            <p:cNvSpPr/>
            <p:nvPr/>
          </p:nvSpPr>
          <p:spPr>
            <a:xfrm>
              <a:off x="5874629" y="3287639"/>
              <a:ext cx="76200" cy="266700"/>
            </a:xfrm>
            <a:custGeom>
              <a:avLst/>
              <a:gdLst>
                <a:gd name="connsiteX0" fmla="*/ 9916 w 76200"/>
                <a:gd name="connsiteY0" fmla="*/ 9916 h 266700"/>
                <a:gd name="connsiteX1" fmla="*/ 71828 w 76200"/>
                <a:gd name="connsiteY1" fmla="*/ 263281 h 266700"/>
              </a:gdLst>
              <a:ahLst/>
              <a:cxnLst>
                <a:cxn ang="0">
                  <a:pos x="connsiteX0" y="connsiteY0"/>
                </a:cxn>
                <a:cxn ang="0">
                  <a:pos x="connsiteX1" y="connsiteY1"/>
                </a:cxn>
              </a:cxnLst>
              <a:rect l="l" t="t" r="r" b="b"/>
              <a:pathLst>
                <a:path w="76200" h="266700">
                  <a:moveTo>
                    <a:pt x="9916" y="9916"/>
                  </a:moveTo>
                  <a:lnTo>
                    <a:pt x="71828" y="263281"/>
                  </a:lnTo>
                </a:path>
              </a:pathLst>
            </a:custGeom>
            <a:ln w="12700" cap="flat">
              <a:solidFill>
                <a:schemeClr val="accent1"/>
              </a:solidFill>
              <a:prstDash val="solid"/>
              <a:round/>
            </a:ln>
          </p:spPr>
          <p:txBody>
            <a:bodyPr rtlCol="0" anchor="ctr"/>
            <a:lstStyle/>
            <a:p>
              <a:endParaRPr lang="en-US"/>
            </a:p>
          </p:txBody>
        </p:sp>
      </p:grpSp>
      <p:grpSp>
        <p:nvGrpSpPr>
          <p:cNvPr id="30" name="Group 29">
            <a:extLst>
              <a:ext uri="{FF2B5EF4-FFF2-40B4-BE49-F238E27FC236}">
                <a16:creationId xmlns:a16="http://schemas.microsoft.com/office/drawing/2014/main" id="{D478C403-504A-4678-9CF8-AA5005E42037}"/>
              </a:ext>
            </a:extLst>
          </p:cNvPr>
          <p:cNvGrpSpPr/>
          <p:nvPr/>
        </p:nvGrpSpPr>
        <p:grpSpPr>
          <a:xfrm>
            <a:off x="1081740" y="2594710"/>
            <a:ext cx="374012" cy="355994"/>
            <a:chOff x="5837155" y="3171411"/>
            <a:chExt cx="519569" cy="494543"/>
          </a:xfrm>
        </p:grpSpPr>
        <p:sp>
          <p:nvSpPr>
            <p:cNvPr id="31" name="Freeform: Shape 30">
              <a:extLst>
                <a:ext uri="{FF2B5EF4-FFF2-40B4-BE49-F238E27FC236}">
                  <a16:creationId xmlns:a16="http://schemas.microsoft.com/office/drawing/2014/main" id="{9B82AAF5-B632-4052-B39C-405C45200189}"/>
                </a:ext>
              </a:extLst>
            </p:cNvPr>
            <p:cNvSpPr/>
            <p:nvPr/>
          </p:nvSpPr>
          <p:spPr>
            <a:xfrm>
              <a:off x="6035580" y="3171411"/>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DE1D7B92-3E1A-4DB0-A7C4-835D03DE1950}"/>
                </a:ext>
              </a:extLst>
            </p:cNvPr>
            <p:cNvSpPr/>
            <p:nvPr/>
          </p:nvSpPr>
          <p:spPr>
            <a:xfrm>
              <a:off x="6035580" y="3547341"/>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CDB290CD-D75C-4640-ACD5-F9543A380197}"/>
                </a:ext>
              </a:extLst>
            </p:cNvPr>
            <p:cNvSpPr/>
            <p:nvPr/>
          </p:nvSpPr>
          <p:spPr>
            <a:xfrm>
              <a:off x="6238111" y="3400968"/>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3FC9DEE1-39EC-4798-BB38-DB79772DCCDF}"/>
                </a:ext>
              </a:extLst>
            </p:cNvPr>
            <p:cNvSpPr/>
            <p:nvPr/>
          </p:nvSpPr>
          <p:spPr>
            <a:xfrm>
              <a:off x="5837155" y="3400968"/>
              <a:ext cx="118613" cy="118613"/>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EA40F19-993E-41FA-81CC-068F3EB0319E}"/>
                </a:ext>
              </a:extLst>
            </p:cNvPr>
            <p:cNvSpPr/>
            <p:nvPr/>
          </p:nvSpPr>
          <p:spPr>
            <a:xfrm>
              <a:off x="6116142" y="3256182"/>
              <a:ext cx="164589" cy="166812"/>
            </a:xfrm>
            <a:custGeom>
              <a:avLst/>
              <a:gdLst>
                <a:gd name="connsiteX0" fmla="*/ 10640 w 142875"/>
                <a:gd name="connsiteY0" fmla="*/ 10640 h 142875"/>
                <a:gd name="connsiteX1" fmla="*/ 133512 w 142875"/>
                <a:gd name="connsiteY1" fmla="*/ 140180 h 142875"/>
              </a:gdLst>
              <a:ahLst/>
              <a:cxnLst>
                <a:cxn ang="0">
                  <a:pos x="connsiteX0" y="connsiteY0"/>
                </a:cxn>
                <a:cxn ang="0">
                  <a:pos x="connsiteX1" y="connsiteY1"/>
                </a:cxn>
              </a:cxnLst>
              <a:rect l="l" t="t" r="r" b="b"/>
              <a:pathLst>
                <a:path w="142875" h="142875">
                  <a:moveTo>
                    <a:pt x="10640" y="10640"/>
                  </a:moveTo>
                  <a:lnTo>
                    <a:pt x="133512" y="140180"/>
                  </a:lnTo>
                </a:path>
              </a:pathLst>
            </a:custGeom>
            <a:ln w="12700" cap="flat">
              <a:solidFill>
                <a:schemeClr val="accent1"/>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1FCCA7E9-3BB9-4074-85AF-92F469A46103}"/>
                </a:ext>
              </a:extLst>
            </p:cNvPr>
            <p:cNvSpPr/>
            <p:nvPr/>
          </p:nvSpPr>
          <p:spPr>
            <a:xfrm>
              <a:off x="5912547" y="3249879"/>
              <a:ext cx="155268" cy="174398"/>
            </a:xfrm>
            <a:custGeom>
              <a:avLst/>
              <a:gdLst>
                <a:gd name="connsiteX0" fmla="*/ 132560 w 142875"/>
                <a:gd name="connsiteY0" fmla="*/ 10640 h 142875"/>
                <a:gd name="connsiteX1" fmla="*/ 10640 w 142875"/>
                <a:gd name="connsiteY1" fmla="*/ 140180 h 142875"/>
              </a:gdLst>
              <a:ahLst/>
              <a:cxnLst>
                <a:cxn ang="0">
                  <a:pos x="connsiteX0" y="connsiteY0"/>
                </a:cxn>
                <a:cxn ang="0">
                  <a:pos x="connsiteX1" y="connsiteY1"/>
                </a:cxn>
              </a:cxnLst>
              <a:rect l="l" t="t" r="r" b="b"/>
              <a:pathLst>
                <a:path w="142875" h="142875">
                  <a:moveTo>
                    <a:pt x="132560" y="10640"/>
                  </a:moveTo>
                  <a:lnTo>
                    <a:pt x="10640" y="140180"/>
                  </a:lnTo>
                </a:path>
              </a:pathLst>
            </a:custGeom>
            <a:ln w="12700" cap="flat">
              <a:solidFill>
                <a:schemeClr val="accent1"/>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6C713628-EE9C-445A-A1A1-B49F3CD8F010}"/>
                </a:ext>
              </a:extLst>
            </p:cNvPr>
            <p:cNvSpPr/>
            <p:nvPr/>
          </p:nvSpPr>
          <p:spPr>
            <a:xfrm>
              <a:off x="6126648" y="3477009"/>
              <a:ext cx="128082" cy="100650"/>
            </a:xfrm>
            <a:custGeom>
              <a:avLst/>
              <a:gdLst>
                <a:gd name="connsiteX0" fmla="*/ 10640 w 123825"/>
                <a:gd name="connsiteY0" fmla="*/ 93507 h 95250"/>
                <a:gd name="connsiteX1" fmla="*/ 119225 w 123825"/>
                <a:gd name="connsiteY1" fmla="*/ 10640 h 95250"/>
              </a:gdLst>
              <a:ahLst/>
              <a:cxnLst>
                <a:cxn ang="0">
                  <a:pos x="connsiteX0" y="connsiteY0"/>
                </a:cxn>
                <a:cxn ang="0">
                  <a:pos x="connsiteX1" y="connsiteY1"/>
                </a:cxn>
              </a:cxnLst>
              <a:rect l="l" t="t" r="r" b="b"/>
              <a:pathLst>
                <a:path w="123825" h="95250">
                  <a:moveTo>
                    <a:pt x="10640" y="93507"/>
                  </a:moveTo>
                  <a:lnTo>
                    <a:pt x="119225" y="10640"/>
                  </a:lnTo>
                </a:path>
              </a:pathLst>
            </a:custGeom>
            <a:ln w="12700" cap="flat">
              <a:solidFill>
                <a:schemeClr val="accent1"/>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56716769-92CA-40B7-BBE2-82537567385B}"/>
                </a:ext>
              </a:extLst>
            </p:cNvPr>
            <p:cNvSpPr/>
            <p:nvPr/>
          </p:nvSpPr>
          <p:spPr>
            <a:xfrm>
              <a:off x="5921787" y="3479954"/>
              <a:ext cx="135522" cy="96652"/>
            </a:xfrm>
            <a:custGeom>
              <a:avLst/>
              <a:gdLst>
                <a:gd name="connsiteX0" fmla="*/ 10640 w 123825"/>
                <a:gd name="connsiteY0" fmla="*/ 10640 h 95250"/>
                <a:gd name="connsiteX1" fmla="*/ 119225 w 123825"/>
                <a:gd name="connsiteY1" fmla="*/ 93507 h 95250"/>
              </a:gdLst>
              <a:ahLst/>
              <a:cxnLst>
                <a:cxn ang="0">
                  <a:pos x="connsiteX0" y="connsiteY0"/>
                </a:cxn>
                <a:cxn ang="0">
                  <a:pos x="connsiteX1" y="connsiteY1"/>
                </a:cxn>
              </a:cxnLst>
              <a:rect l="l" t="t" r="r" b="b"/>
              <a:pathLst>
                <a:path w="123825" h="95250">
                  <a:moveTo>
                    <a:pt x="10640" y="10640"/>
                  </a:moveTo>
                  <a:lnTo>
                    <a:pt x="119225" y="93507"/>
                  </a:lnTo>
                </a:path>
              </a:pathLst>
            </a:custGeom>
            <a:ln w="12700" cap="flat">
              <a:solidFill>
                <a:schemeClr val="accent1"/>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1F1F9DB0-E8D8-429D-8D4E-93306F58F168}"/>
                </a:ext>
              </a:extLst>
            </p:cNvPr>
            <p:cNvSpPr/>
            <p:nvPr/>
          </p:nvSpPr>
          <p:spPr>
            <a:xfrm flipH="1">
              <a:off x="6082306" y="3274040"/>
              <a:ext cx="25213" cy="284435"/>
            </a:xfrm>
            <a:custGeom>
              <a:avLst/>
              <a:gdLst>
                <a:gd name="connsiteX0" fmla="*/ 10640 w 19050"/>
                <a:gd name="connsiteY0" fmla="*/ 10640 h 266700"/>
                <a:gd name="connsiteX1" fmla="*/ 10640 w 19050"/>
                <a:gd name="connsiteY1" fmla="*/ 262100 h 266700"/>
              </a:gdLst>
              <a:ahLst/>
              <a:cxnLst>
                <a:cxn ang="0">
                  <a:pos x="connsiteX0" y="connsiteY0"/>
                </a:cxn>
                <a:cxn ang="0">
                  <a:pos x="connsiteX1" y="connsiteY1"/>
                </a:cxn>
              </a:cxnLst>
              <a:rect l="l" t="t" r="r" b="b"/>
              <a:pathLst>
                <a:path w="19050" h="266700">
                  <a:moveTo>
                    <a:pt x="10640" y="10640"/>
                  </a:moveTo>
                  <a:lnTo>
                    <a:pt x="10640" y="262100"/>
                  </a:lnTo>
                </a:path>
              </a:pathLst>
            </a:custGeom>
            <a:ln w="12700" cap="flat">
              <a:solidFill>
                <a:schemeClr val="accent1"/>
              </a:solidFill>
              <a:prstDash val="solid"/>
              <a:round/>
            </a:ln>
          </p:spPr>
          <p:txBody>
            <a:bodyPr rtlCol="0" anchor="ctr"/>
            <a:lstStyle/>
            <a:p>
              <a:endParaRPr lang="en-US"/>
            </a:p>
          </p:txBody>
        </p:sp>
      </p:grpSp>
      <p:grpSp>
        <p:nvGrpSpPr>
          <p:cNvPr id="40" name="Group 39">
            <a:extLst>
              <a:ext uri="{FF2B5EF4-FFF2-40B4-BE49-F238E27FC236}">
                <a16:creationId xmlns:a16="http://schemas.microsoft.com/office/drawing/2014/main" id="{046310AA-1DCF-49D9-8F79-65A86758D031}"/>
              </a:ext>
            </a:extLst>
          </p:cNvPr>
          <p:cNvGrpSpPr/>
          <p:nvPr/>
        </p:nvGrpSpPr>
        <p:grpSpPr>
          <a:xfrm>
            <a:off x="6218237" y="2081159"/>
            <a:ext cx="6218240" cy="4363658"/>
            <a:chOff x="6218237" y="2081159"/>
            <a:chExt cx="6218240" cy="4363658"/>
          </a:xfrm>
        </p:grpSpPr>
        <p:sp>
          <p:nvSpPr>
            <p:cNvPr id="41" name="Rectangle: Top Corners Rounded 40">
              <a:extLst>
                <a:ext uri="{FF2B5EF4-FFF2-40B4-BE49-F238E27FC236}">
                  <a16:creationId xmlns:a16="http://schemas.microsoft.com/office/drawing/2014/main" id="{DDEECFD1-B317-47E9-BE0F-B8F780AD6528}"/>
                </a:ext>
              </a:extLst>
            </p:cNvPr>
            <p:cNvSpPr/>
            <p:nvPr/>
          </p:nvSpPr>
          <p:spPr bwMode="auto">
            <a:xfrm rot="16200000">
              <a:off x="7145528" y="1153868"/>
              <a:ext cx="4363658" cy="6218240"/>
            </a:xfrm>
            <a:prstGeom prst="round2SameRect">
              <a:avLst>
                <a:gd name="adj1" fmla="val 2509"/>
                <a:gd name="adj2" fmla="val 0"/>
              </a:avLst>
            </a:prstGeom>
            <a:noFill/>
            <a:ln w="6350">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hat is Azure AD Connect">
              <a:extLst>
                <a:ext uri="{FF2B5EF4-FFF2-40B4-BE49-F238E27FC236}">
                  <a16:creationId xmlns:a16="http://schemas.microsoft.com/office/drawing/2014/main" id="{FF2E37A8-7D73-4E51-B630-52519BD65E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 t="1203" r="231" b="701"/>
            <a:stretch/>
          </p:blipFill>
          <p:spPr bwMode="auto">
            <a:xfrm>
              <a:off x="6488741" y="2251307"/>
              <a:ext cx="5675963" cy="4023360"/>
            </a:xfrm>
            <a:prstGeom prst="rect">
              <a:avLst/>
            </a:prstGeom>
            <a:noFill/>
            <a:ln w="12700">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1018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719</TotalTime>
  <Words>2160</Words>
  <Application>Microsoft Office PowerPoint</Application>
  <PresentationFormat>Widescreen</PresentationFormat>
  <Paragraphs>441</Paragraphs>
  <Slides>23</Slides>
  <Notes>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23</vt:i4>
      </vt:variant>
    </vt:vector>
  </HeadingPairs>
  <TitlesOfParts>
    <vt:vector size="39" baseType="lpstr">
      <vt:lpstr>Arial</vt:lpstr>
      <vt:lpstr>Book Antiqua</vt:lpstr>
      <vt:lpstr>Calibri</vt:lpstr>
      <vt:lpstr>Calibri Light</vt:lpstr>
      <vt:lpstr>Century Gothic</vt:lpstr>
      <vt:lpstr>Courier New</vt:lpstr>
      <vt:lpstr>Helvetica Neue Medium</vt:lpstr>
      <vt:lpstr>Segoe Pro Semibold</vt:lpstr>
      <vt:lpstr>Segoe UI</vt:lpstr>
      <vt:lpstr>Segoe UI </vt:lpstr>
      <vt:lpstr>Segoe UI Light</vt:lpstr>
      <vt:lpstr>Segoe UI Semibold</vt:lpstr>
      <vt:lpstr>Segoe UI Semilight</vt:lpstr>
      <vt:lpstr>Times New Roman</vt:lpstr>
      <vt:lpstr>Wingdings</vt:lpstr>
      <vt:lpstr>Office Theme</vt:lpstr>
      <vt:lpstr>PowerPoint Presentation</vt:lpstr>
      <vt:lpstr>PowerPoint Presentation</vt:lpstr>
      <vt:lpstr>Virtualization hosts today</vt:lpstr>
      <vt:lpstr>Windows Virtual Desktop Benefits</vt:lpstr>
      <vt:lpstr>PowerPoint Presentation</vt:lpstr>
      <vt:lpstr>PowerPoint Presentation</vt:lpstr>
      <vt:lpstr>Network requirements and considerations</vt:lpstr>
      <vt:lpstr>Recommended identity setup for cloud-based organizations  </vt:lpstr>
      <vt:lpstr>Recommended identity setup for hybrid organizations </vt:lpstr>
      <vt:lpstr>PowerPoint Presentation</vt:lpstr>
      <vt:lpstr>Device redirection</vt:lpstr>
      <vt:lpstr>Virtualizing Windows Server</vt:lpstr>
      <vt:lpstr>PowerPoint Presentation</vt:lpstr>
      <vt:lpstr>PowerPoint Presentation</vt:lpstr>
      <vt:lpstr>Full desktop vs. RemoteApp</vt:lpstr>
      <vt:lpstr>PowerPoint Presentation</vt:lpstr>
      <vt:lpstr>PowerPoint Presentation</vt:lpstr>
      <vt:lpstr>PowerPoint Presentation</vt:lpstr>
      <vt:lpstr>PowerPoint Presentation</vt:lpstr>
      <vt:lpstr>PowerPoint Presentation</vt:lpstr>
      <vt:lpstr>Most customers are already eligible for WVD</vt:lpstr>
      <vt:lpstr>See if Windows Virtual Desktop is right for your customers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MAnageEngine  Zoho Corporation is the company behind three great brands</dc:title>
  <dc:creator>Arifur Rahman</dc:creator>
  <cp:lastModifiedBy>M A Nakib</cp:lastModifiedBy>
  <cp:revision>21</cp:revision>
  <dcterms:created xsi:type="dcterms:W3CDTF">2017-10-24T17:23:52Z</dcterms:created>
  <dcterms:modified xsi:type="dcterms:W3CDTF">2020-05-11T08:49:42Z</dcterms:modified>
</cp:coreProperties>
</file>